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8" r:id="rId5"/>
    <p:sldId id="266" r:id="rId6"/>
    <p:sldId id="260" r:id="rId7"/>
    <p:sldId id="257" r:id="rId8"/>
    <p:sldId id="262" r:id="rId9"/>
    <p:sldId id="263" r:id="rId10"/>
    <p:sldId id="264" r:id="rId11"/>
    <p:sldId id="267" r:id="rId12"/>
    <p:sldId id="265" r:id="rId13"/>
    <p:sldId id="261"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2" autoAdjust="0"/>
  </p:normalViewPr>
  <p:slideViewPr>
    <p:cSldViewPr>
      <p:cViewPr varScale="1">
        <p:scale>
          <a:sx n="77" d="100"/>
          <a:sy n="77" d="100"/>
        </p:scale>
        <p:origin x="5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83EF588-C78F-4854-838E-E93851BD08A3}" type="datetimeFigureOut">
              <a:rPr lang="de-DE" smtClean="0"/>
              <a:t>20.07.2023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105106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3EF588-C78F-4854-838E-E93851BD08A3}" type="datetimeFigureOut">
              <a:rPr lang="de-DE" smtClean="0"/>
              <a:t>20.07.2023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301004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3EF588-C78F-4854-838E-E93851BD08A3}" type="datetimeFigureOut">
              <a:rPr lang="de-DE" smtClean="0"/>
              <a:t>20.07.2023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178968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83EF588-C78F-4854-838E-E93851BD08A3}" type="datetimeFigureOut">
              <a:rPr lang="de-DE" smtClean="0"/>
              <a:t>20.07.2023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166920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83EF588-C78F-4854-838E-E93851BD08A3}" type="datetimeFigureOut">
              <a:rPr lang="de-DE" smtClean="0"/>
              <a:t>20.07.2023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166552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83EF588-C78F-4854-838E-E93851BD08A3}" type="datetimeFigureOut">
              <a:rPr lang="de-DE" smtClean="0"/>
              <a:t>20.07.2023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20499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83EF588-C78F-4854-838E-E93851BD08A3}" type="datetimeFigureOut">
              <a:rPr lang="de-DE" smtClean="0"/>
              <a:t>20.07.2023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94362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83EF588-C78F-4854-838E-E93851BD08A3}" type="datetimeFigureOut">
              <a:rPr lang="de-DE" smtClean="0"/>
              <a:t>20.07.2023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372167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3EF588-C78F-4854-838E-E93851BD08A3}" type="datetimeFigureOut">
              <a:rPr lang="de-DE" smtClean="0"/>
              <a:t>20.07.2023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293369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83EF588-C78F-4854-838E-E93851BD08A3}" type="datetimeFigureOut">
              <a:rPr lang="de-DE" smtClean="0"/>
              <a:t>20.07.2023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6262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83EF588-C78F-4854-838E-E93851BD08A3}" type="datetimeFigureOut">
              <a:rPr lang="de-DE" smtClean="0"/>
              <a:t>20.07.2023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96766A-B494-4789-892C-A2EAE535BA86}" type="slidenum">
              <a:rPr lang="de-DE" smtClean="0"/>
              <a:t>‹Nr.›</a:t>
            </a:fld>
            <a:endParaRPr lang="de-DE"/>
          </a:p>
        </p:txBody>
      </p:sp>
    </p:spTree>
    <p:extLst>
      <p:ext uri="{BB962C8B-B14F-4D97-AF65-F5344CB8AC3E}">
        <p14:creationId xmlns:p14="http://schemas.microsoft.com/office/powerpoint/2010/main" val="235681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EF588-C78F-4854-838E-E93851BD08A3}" type="datetimeFigureOut">
              <a:rPr lang="de-DE" smtClean="0"/>
              <a:t>20.07.2023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6766A-B494-4789-892C-A2EAE535BA86}" type="slidenum">
              <a:rPr lang="de-DE" smtClean="0"/>
              <a:t>‹Nr.›</a:t>
            </a:fld>
            <a:endParaRPr lang="de-DE"/>
          </a:p>
        </p:txBody>
      </p:sp>
    </p:spTree>
    <p:extLst>
      <p:ext uri="{BB962C8B-B14F-4D97-AF65-F5344CB8AC3E}">
        <p14:creationId xmlns:p14="http://schemas.microsoft.com/office/powerpoint/2010/main" val="220922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2.jpeg"/><Relationship Id="rId7" Type="http://schemas.openxmlformats.org/officeDocument/2006/relationships/image" Target="../media/image50.tif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49.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7.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107504" y="878855"/>
            <a:ext cx="8892481" cy="1470025"/>
          </a:xfrm>
        </p:spPr>
        <p:txBody>
          <a:bodyPr>
            <a:noAutofit/>
          </a:bodyPr>
          <a:lstStyle/>
          <a:p>
            <a:r>
              <a:rPr lang="de-DE" sz="5000" u="sng" dirty="0" smtClean="0"/>
              <a:t>Müllentsorgung kurz und knapp</a:t>
            </a:r>
            <a:endParaRPr lang="de-DE" sz="5000" u="sng" dirty="0"/>
          </a:p>
        </p:txBody>
      </p:sp>
      <p:sp>
        <p:nvSpPr>
          <p:cNvPr id="2" name="Textfeld 1"/>
          <p:cNvSpPr txBox="1"/>
          <p:nvPr/>
        </p:nvSpPr>
        <p:spPr>
          <a:xfrm>
            <a:off x="467544" y="2564904"/>
            <a:ext cx="8323369" cy="830997"/>
          </a:xfrm>
          <a:prstGeom prst="rect">
            <a:avLst/>
          </a:prstGeom>
          <a:noFill/>
        </p:spPr>
        <p:txBody>
          <a:bodyPr wrap="none" rtlCol="0">
            <a:spAutoFit/>
          </a:bodyPr>
          <a:lstStyle/>
          <a:p>
            <a:pPr algn="ctr"/>
            <a:r>
              <a:rPr lang="de-DE" sz="2400" dirty="0" smtClean="0"/>
              <a:t>Für biologisches und gentechnisches Material der Risikogruppe 1, </a:t>
            </a:r>
          </a:p>
          <a:p>
            <a:pPr algn="ctr"/>
            <a:r>
              <a:rPr lang="de-DE" sz="2400" dirty="0" smtClean="0"/>
              <a:t>sowie für Gefahrstoffe.</a:t>
            </a:r>
            <a:endParaRPr lang="de-DE" sz="2400" dirty="0"/>
          </a:p>
        </p:txBody>
      </p:sp>
    </p:spTree>
    <p:extLst>
      <p:ext uri="{BB962C8B-B14F-4D97-AF65-F5344CB8AC3E}">
        <p14:creationId xmlns:p14="http://schemas.microsoft.com/office/powerpoint/2010/main" val="353068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361289">
            <a:off x="487123" y="1184733"/>
            <a:ext cx="1507841" cy="1620521"/>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77563">
            <a:off x="1352722" y="2280964"/>
            <a:ext cx="1409931" cy="1337748"/>
          </a:xfrm>
          <a:prstGeom prst="rect">
            <a:avLst/>
          </a:prstGeom>
        </p:spPr>
      </p:pic>
      <p:pic>
        <p:nvPicPr>
          <p:cNvPr id="7"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7326" t="8100" r="16186" b="14766"/>
          <a:stretch/>
        </p:blipFill>
        <p:spPr>
          <a:xfrm rot="7849235">
            <a:off x="467557" y="2556521"/>
            <a:ext cx="696525" cy="1433146"/>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4049" y="4326593"/>
            <a:ext cx="3072727" cy="1900838"/>
          </a:xfrm>
          <a:prstGeom prst="rect">
            <a:avLst/>
          </a:prstGeom>
        </p:spPr>
      </p:pic>
      <p:pic>
        <p:nvPicPr>
          <p:cNvPr id="6" name="Picture 2" descr="http://thumbs2.ebaystatic.com/d/l225/pict/140690276093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97823">
            <a:off x="939855" y="2544308"/>
            <a:ext cx="10715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val="0"/>
              </a:ext>
            </a:extLst>
          </a:blip>
          <a:srcRect l="12767" t="6741" r="16096" b="11456"/>
          <a:stretch/>
        </p:blipFill>
        <p:spPr>
          <a:xfrm rot="8481817">
            <a:off x="6611908" y="1766440"/>
            <a:ext cx="993904" cy="1577559"/>
          </a:xfrm>
          <a:prstGeom prst="rect">
            <a:avLst/>
          </a:prstGeom>
        </p:spPr>
      </p:pic>
      <p:pic>
        <p:nvPicPr>
          <p:cNvPr id="3" name="Grafik 2"/>
          <p:cNvPicPr>
            <a:picLocks noChangeAspect="1"/>
          </p:cNvPicPr>
          <p:nvPr/>
        </p:nvPicPr>
        <p:blipFill rotWithShape="1">
          <a:blip r:embed="rId8" cstate="print">
            <a:extLst>
              <a:ext uri="{28A0092B-C50C-407E-A947-70E740481C1C}">
                <a14:useLocalDpi xmlns:a14="http://schemas.microsoft.com/office/drawing/2010/main" val="0"/>
              </a:ext>
            </a:extLst>
          </a:blip>
          <a:srcRect l="37102" r="35012" b="16583"/>
          <a:stretch/>
        </p:blipFill>
        <p:spPr>
          <a:xfrm>
            <a:off x="6588224" y="3284984"/>
            <a:ext cx="1569494" cy="3521122"/>
          </a:xfrm>
          <a:prstGeom prst="rect">
            <a:avLst/>
          </a:prstGeom>
        </p:spPr>
      </p:pic>
      <p:sp>
        <p:nvSpPr>
          <p:cNvPr id="8" name="Ellipse 7"/>
          <p:cNvSpPr/>
          <p:nvPr/>
        </p:nvSpPr>
        <p:spPr>
          <a:xfrm>
            <a:off x="7164288" y="4184109"/>
            <a:ext cx="1224136" cy="6850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8388424" y="3740647"/>
            <a:ext cx="410862" cy="1323439"/>
          </a:xfrm>
          <a:prstGeom prst="rect">
            <a:avLst/>
          </a:prstGeom>
          <a:noFill/>
        </p:spPr>
        <p:txBody>
          <a:bodyPr wrap="square" rtlCol="0">
            <a:spAutoFit/>
          </a:bodyPr>
          <a:lstStyle/>
          <a:p>
            <a:r>
              <a:rPr lang="de-DE" sz="8000" dirty="0" smtClean="0">
                <a:solidFill>
                  <a:srgbClr val="FF0000"/>
                </a:solidFill>
              </a:rPr>
              <a:t>!</a:t>
            </a:r>
            <a:endParaRPr lang="de-DE" sz="8000" dirty="0">
              <a:solidFill>
                <a:srgbClr val="FF0000"/>
              </a:solidFill>
            </a:endParaRPr>
          </a:p>
        </p:txBody>
      </p:sp>
      <p:sp>
        <p:nvSpPr>
          <p:cNvPr id="12" name="Textfeld 11"/>
          <p:cNvSpPr txBox="1"/>
          <p:nvPr/>
        </p:nvSpPr>
        <p:spPr>
          <a:xfrm>
            <a:off x="251520" y="108551"/>
            <a:ext cx="4536504" cy="1754326"/>
          </a:xfrm>
          <a:prstGeom prst="rect">
            <a:avLst/>
          </a:prstGeom>
          <a:noFill/>
        </p:spPr>
        <p:txBody>
          <a:bodyPr wrap="square" rtlCol="0">
            <a:spAutoFit/>
          </a:bodyPr>
          <a:lstStyle>
            <a:defPPr>
              <a:defRPr lang="de-DE"/>
            </a:defPPr>
          </a:lstStyle>
          <a:p>
            <a:r>
              <a:rPr lang="de-DE" dirty="0"/>
              <a:t>Feste </a:t>
            </a:r>
            <a:r>
              <a:rPr lang="de-DE" dirty="0" smtClean="0"/>
              <a:t>Abfälle </a:t>
            </a:r>
            <a:r>
              <a:rPr lang="de-DE" dirty="0"/>
              <a:t>wie: Zellkulturflaschen, </a:t>
            </a:r>
            <a:r>
              <a:rPr lang="de-DE" dirty="0" err="1"/>
              <a:t>Tubes</a:t>
            </a:r>
            <a:r>
              <a:rPr lang="de-DE" dirty="0"/>
              <a:t> Handschuhe  etc., die mit </a:t>
            </a:r>
            <a:r>
              <a:rPr lang="de-DE" dirty="0" smtClean="0"/>
              <a:t>Materialien der </a:t>
            </a:r>
            <a:r>
              <a:rPr lang="de-DE" dirty="0"/>
              <a:t>Risikogruppe 2 und 3 ** kontaminiert </a:t>
            </a:r>
            <a:r>
              <a:rPr lang="de-DE" dirty="0" smtClean="0"/>
              <a:t>sind,</a:t>
            </a:r>
          </a:p>
          <a:p>
            <a:r>
              <a:rPr lang="de-DE" dirty="0"/>
              <a:t>k</a:t>
            </a:r>
            <a:r>
              <a:rPr lang="de-DE" dirty="0" smtClean="0"/>
              <a:t>ommen in eine Autoklaviertonne die mit „S2“ beschriftet ist</a:t>
            </a:r>
            <a:endParaRPr lang="de-DE" dirty="0"/>
          </a:p>
          <a:p>
            <a:endParaRPr lang="de-DE" dirty="0"/>
          </a:p>
        </p:txBody>
      </p:sp>
      <p:sp>
        <p:nvSpPr>
          <p:cNvPr id="10" name="Textfeld 9"/>
          <p:cNvSpPr txBox="1"/>
          <p:nvPr/>
        </p:nvSpPr>
        <p:spPr>
          <a:xfrm>
            <a:off x="5436096" y="116632"/>
            <a:ext cx="3420087" cy="1200329"/>
          </a:xfrm>
          <a:prstGeom prst="rect">
            <a:avLst/>
          </a:prstGeom>
          <a:noFill/>
        </p:spPr>
        <p:txBody>
          <a:bodyPr wrap="square" rtlCol="0">
            <a:spAutoFit/>
          </a:bodyPr>
          <a:lstStyle>
            <a:defPPr>
              <a:defRPr lang="de-DE"/>
            </a:defPPr>
          </a:lstStyle>
          <a:p>
            <a:r>
              <a:rPr lang="de-DE" dirty="0"/>
              <a:t>Flüssiger Abfall der </a:t>
            </a:r>
            <a:r>
              <a:rPr lang="de-DE" dirty="0" smtClean="0"/>
              <a:t>mit Materialen </a:t>
            </a:r>
            <a:r>
              <a:rPr lang="de-DE" dirty="0"/>
              <a:t>der </a:t>
            </a:r>
            <a:r>
              <a:rPr lang="de-DE" dirty="0" smtClean="0"/>
              <a:t>Risikogruppe 2 </a:t>
            </a:r>
            <a:r>
              <a:rPr lang="de-DE" dirty="0"/>
              <a:t>und 3** belastet </a:t>
            </a:r>
            <a:r>
              <a:rPr lang="de-DE" dirty="0" smtClean="0"/>
              <a:t>ist, wie </a:t>
            </a:r>
            <a:r>
              <a:rPr lang="de-DE" dirty="0"/>
              <a:t>Blut, Überstände, Urin, Speichel etc</a:t>
            </a:r>
            <a:r>
              <a:rPr lang="de-DE" dirty="0" smtClean="0"/>
              <a:t>..</a:t>
            </a:r>
            <a:endParaRPr lang="de-DE" dirty="0"/>
          </a:p>
        </p:txBody>
      </p:sp>
      <p:sp>
        <p:nvSpPr>
          <p:cNvPr id="13" name="Textfeld 12"/>
          <p:cNvSpPr txBox="1"/>
          <p:nvPr/>
        </p:nvSpPr>
        <p:spPr>
          <a:xfrm>
            <a:off x="3491880" y="4686235"/>
            <a:ext cx="2207848" cy="830997"/>
          </a:xfrm>
          <a:prstGeom prst="rect">
            <a:avLst/>
          </a:prstGeom>
          <a:noFill/>
        </p:spPr>
        <p:txBody>
          <a:bodyPr wrap="square" rtlCol="0">
            <a:spAutoFit/>
          </a:bodyPr>
          <a:lstStyle>
            <a:defPPr>
              <a:defRPr lang="de-DE"/>
            </a:defPPr>
            <a:lvl1pPr>
              <a:defRPr sz="1600"/>
            </a:lvl1pPr>
          </a:lstStyle>
          <a:p>
            <a:r>
              <a:rPr lang="de-DE" dirty="0"/>
              <a:t>Müssen immer mit einem Deckel verschlossen </a:t>
            </a:r>
            <a:r>
              <a:rPr lang="de-DE" dirty="0" smtClean="0"/>
              <a:t>sein.</a:t>
            </a:r>
            <a:endParaRPr lang="de-DE" dirty="0"/>
          </a:p>
        </p:txBody>
      </p:sp>
      <p:sp>
        <p:nvSpPr>
          <p:cNvPr id="14" name="Pfeil nach rechts 13"/>
          <p:cNvSpPr/>
          <p:nvPr/>
        </p:nvSpPr>
        <p:spPr>
          <a:xfrm flipH="1">
            <a:off x="2780832" y="4677824"/>
            <a:ext cx="649133" cy="33705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4355976" y="3820398"/>
            <a:ext cx="2123466" cy="369332"/>
          </a:xfrm>
          <a:prstGeom prst="rect">
            <a:avLst/>
          </a:prstGeom>
          <a:noFill/>
        </p:spPr>
        <p:txBody>
          <a:bodyPr wrap="none" rtlCol="0">
            <a:spAutoFit/>
          </a:bodyPr>
          <a:lstStyle/>
          <a:p>
            <a:r>
              <a:rPr lang="de-DE" u="sng" dirty="0" smtClean="0"/>
              <a:t>maximale Füllmenge</a:t>
            </a:r>
            <a:endParaRPr lang="de-DE" u="sng" dirty="0"/>
          </a:p>
        </p:txBody>
      </p:sp>
      <p:sp>
        <p:nvSpPr>
          <p:cNvPr id="16" name="Pfeil nach rechts 15"/>
          <p:cNvSpPr/>
          <p:nvPr/>
        </p:nvSpPr>
        <p:spPr>
          <a:xfrm rot="1609917">
            <a:off x="6376851" y="4100508"/>
            <a:ext cx="786724" cy="187656"/>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93737" y="4455616"/>
            <a:ext cx="1963797" cy="11148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5888" y="4247043"/>
            <a:ext cx="410862" cy="1323439"/>
          </a:xfrm>
          <a:prstGeom prst="rect">
            <a:avLst/>
          </a:prstGeom>
          <a:noFill/>
        </p:spPr>
        <p:txBody>
          <a:bodyPr wrap="square" rtlCol="0">
            <a:spAutoFit/>
          </a:bodyPr>
          <a:lstStyle/>
          <a:p>
            <a:r>
              <a:rPr lang="de-DE" sz="8000" dirty="0" smtClean="0">
                <a:solidFill>
                  <a:srgbClr val="FF0000"/>
                </a:solidFill>
              </a:rPr>
              <a:t>!</a:t>
            </a:r>
            <a:endParaRPr lang="de-DE" sz="8000" dirty="0">
              <a:solidFill>
                <a:srgbClr val="FF0000"/>
              </a:solidFill>
            </a:endParaRPr>
          </a:p>
        </p:txBody>
      </p:sp>
    </p:spTree>
    <p:extLst>
      <p:ext uri="{BB962C8B-B14F-4D97-AF65-F5344CB8AC3E}">
        <p14:creationId xmlns:p14="http://schemas.microsoft.com/office/powerpoint/2010/main" val="310784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362" y="480226"/>
            <a:ext cx="2358541" cy="1440901"/>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480" y="2394099"/>
            <a:ext cx="1800893" cy="1686726"/>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06782">
            <a:off x="601114" y="300613"/>
            <a:ext cx="895278" cy="128372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932" y="4509720"/>
            <a:ext cx="2148494" cy="2344719"/>
          </a:xfrm>
          <a:prstGeom prst="rect">
            <a:avLst/>
          </a:prstGeom>
          <a:effectLst>
            <a:softEdge rad="63500"/>
          </a:effectLst>
        </p:spPr>
      </p:pic>
      <p:sp>
        <p:nvSpPr>
          <p:cNvPr id="4" name="Pfeil nach unten 3"/>
          <p:cNvSpPr/>
          <p:nvPr/>
        </p:nvSpPr>
        <p:spPr>
          <a:xfrm>
            <a:off x="7278431" y="4221088"/>
            <a:ext cx="323496" cy="120176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06782">
            <a:off x="7154288" y="228443"/>
            <a:ext cx="895278" cy="1283724"/>
          </a:xfrm>
          <a:prstGeom prst="rect">
            <a:avLst/>
          </a:prstGeom>
        </p:spPr>
      </p:pic>
      <p:sp>
        <p:nvSpPr>
          <p:cNvPr id="11" name="Pfeil nach unten 10"/>
          <p:cNvSpPr/>
          <p:nvPr/>
        </p:nvSpPr>
        <p:spPr>
          <a:xfrm>
            <a:off x="7331971" y="1697564"/>
            <a:ext cx="323496" cy="54004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Pfeil nach unten 11"/>
          <p:cNvSpPr/>
          <p:nvPr/>
        </p:nvSpPr>
        <p:spPr>
          <a:xfrm rot="16200000">
            <a:off x="2178487" y="675446"/>
            <a:ext cx="398453" cy="78817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Pfeil nach unten 12"/>
          <p:cNvSpPr/>
          <p:nvPr/>
        </p:nvSpPr>
        <p:spPr>
          <a:xfrm rot="16200000">
            <a:off x="5977780" y="675445"/>
            <a:ext cx="398453" cy="78817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180-Grad-Pfeil 13"/>
          <p:cNvSpPr/>
          <p:nvPr/>
        </p:nvSpPr>
        <p:spPr>
          <a:xfrm>
            <a:off x="4572000" y="1628800"/>
            <a:ext cx="648072" cy="437542"/>
          </a:xfrm>
          <a:prstGeom prst="utur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Textfeld 14"/>
          <p:cNvSpPr txBox="1"/>
          <p:nvPr/>
        </p:nvSpPr>
        <p:spPr>
          <a:xfrm>
            <a:off x="4132091" y="2011562"/>
            <a:ext cx="2439001" cy="369332"/>
          </a:xfrm>
          <a:prstGeom prst="rect">
            <a:avLst/>
          </a:prstGeom>
          <a:noFill/>
        </p:spPr>
        <p:txBody>
          <a:bodyPr wrap="none" rtlCol="0">
            <a:spAutoFit/>
          </a:bodyPr>
          <a:lstStyle/>
          <a:p>
            <a:r>
              <a:rPr lang="de-DE" dirty="0" smtClean="0"/>
              <a:t>Bei 121°C Autoklavieren</a:t>
            </a:r>
            <a:endParaRPr lang="de-DE" dirty="0"/>
          </a:p>
        </p:txBody>
      </p:sp>
      <p:sp>
        <p:nvSpPr>
          <p:cNvPr id="5" name="Textfeld 4"/>
          <p:cNvSpPr txBox="1"/>
          <p:nvPr/>
        </p:nvSpPr>
        <p:spPr>
          <a:xfrm>
            <a:off x="611560" y="3212976"/>
            <a:ext cx="5400600" cy="2585323"/>
          </a:xfrm>
          <a:prstGeom prst="rect">
            <a:avLst/>
          </a:prstGeom>
          <a:noFill/>
        </p:spPr>
        <p:txBody>
          <a:bodyPr wrap="square" rtlCol="0">
            <a:spAutoFit/>
          </a:bodyPr>
          <a:lstStyle/>
          <a:p>
            <a:r>
              <a:rPr lang="de-DE" b="1" dirty="0" smtClean="0"/>
              <a:t>Objektträger</a:t>
            </a:r>
            <a:r>
              <a:rPr lang="de-DE" dirty="0" smtClean="0"/>
              <a:t> und </a:t>
            </a:r>
            <a:r>
              <a:rPr lang="de-DE" b="1" dirty="0" smtClean="0"/>
              <a:t>Deckgläser</a:t>
            </a:r>
            <a:r>
              <a:rPr lang="de-DE" dirty="0" smtClean="0"/>
              <a:t> die mit Materialien der Risikogruppe 2 oder 3**kontaminiert sind (Humanmaterial), müssen vorher bei 121°C autoklaviert werden. Dazu werden diese in einer metallenen Instrumentenschale gesammelt und in die Spülküche (2.29/30)  gestellt. </a:t>
            </a:r>
          </a:p>
          <a:p>
            <a:r>
              <a:rPr lang="de-DE" dirty="0" smtClean="0"/>
              <a:t>Leere Instrumentenschalen findet ihr ebenso in der Spülküche. Nach dem Autoklavieren, werden die Objektträger wie auf Folie 5 entsorgt.</a:t>
            </a:r>
          </a:p>
        </p:txBody>
      </p:sp>
    </p:spTree>
    <p:extLst>
      <p:ext uri="{BB962C8B-B14F-4D97-AF65-F5344CB8AC3E}">
        <p14:creationId xmlns:p14="http://schemas.microsoft.com/office/powerpoint/2010/main" val="178470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1124744"/>
            <a:ext cx="8856984" cy="3662541"/>
          </a:xfrm>
          <a:prstGeom prst="rect">
            <a:avLst/>
          </a:prstGeom>
          <a:noFill/>
        </p:spPr>
        <p:txBody>
          <a:bodyPr wrap="square" rtlCol="0">
            <a:spAutoFit/>
          </a:bodyPr>
          <a:lstStyle/>
          <a:p>
            <a:pPr algn="ctr"/>
            <a:r>
              <a:rPr lang="de-DE" sz="3600" b="1" u="sng" dirty="0" smtClean="0"/>
              <a:t>Generell gilt:</a:t>
            </a:r>
          </a:p>
          <a:p>
            <a:pPr algn="ctr"/>
            <a:endParaRPr lang="de-DE" sz="2800" dirty="0" smtClean="0"/>
          </a:p>
          <a:p>
            <a:pPr algn="ctr"/>
            <a:endParaRPr lang="de-DE" sz="2800" dirty="0" smtClean="0"/>
          </a:p>
          <a:p>
            <a:pPr algn="ctr"/>
            <a:r>
              <a:rPr lang="de-DE" sz="2800" dirty="0"/>
              <a:t>B</a:t>
            </a:r>
            <a:r>
              <a:rPr lang="de-DE" sz="2800" dirty="0" smtClean="0"/>
              <a:t>iologischer und gentechnischer Abfall der Risikogruppe 2, muss in fest </a:t>
            </a:r>
            <a:r>
              <a:rPr lang="de-DE" sz="2800" u="sng" dirty="0" smtClean="0"/>
              <a:t>verschlossenen, auslaufsicheren</a:t>
            </a:r>
            <a:r>
              <a:rPr lang="de-DE" sz="2800" dirty="0" smtClean="0"/>
              <a:t> und </a:t>
            </a:r>
            <a:r>
              <a:rPr lang="de-DE" sz="2800" u="sng" dirty="0" smtClean="0"/>
              <a:t>bruchsicheren Gefäßen </a:t>
            </a:r>
            <a:r>
              <a:rPr lang="de-DE" sz="2800" dirty="0" smtClean="0"/>
              <a:t>aufbewahrt und  transportiert werden. </a:t>
            </a:r>
          </a:p>
          <a:p>
            <a:pPr algn="ctr"/>
            <a:r>
              <a:rPr lang="de-DE" sz="2800" dirty="0" smtClean="0"/>
              <a:t>Dies gilt auch innerbetrieblich.</a:t>
            </a:r>
            <a:endParaRPr lang="de-DE" sz="28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223465"/>
            <a:ext cx="2054156" cy="1800000"/>
          </a:xfrm>
          <a:prstGeom prst="rect">
            <a:avLst/>
          </a:prstGeom>
        </p:spPr>
      </p:pic>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4744"/>
            <a:ext cx="2054156" cy="1800000"/>
          </a:xfrm>
          <a:prstGeom prst="rect">
            <a:avLst/>
          </a:prstGeom>
        </p:spPr>
      </p:pic>
    </p:spTree>
    <p:extLst>
      <p:ext uri="{BB962C8B-B14F-4D97-AF65-F5344CB8AC3E}">
        <p14:creationId xmlns:p14="http://schemas.microsoft.com/office/powerpoint/2010/main" val="242146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68760"/>
            <a:ext cx="9144000" cy="584775"/>
          </a:xfrm>
          <a:prstGeom prst="rect">
            <a:avLst/>
          </a:prstGeom>
          <a:noFill/>
        </p:spPr>
        <p:txBody>
          <a:bodyPr wrap="square" rtlCol="0">
            <a:spAutoFit/>
          </a:bodyPr>
          <a:lstStyle/>
          <a:p>
            <a:pPr algn="ctr"/>
            <a:r>
              <a:rPr lang="de-DE" sz="3200" dirty="0" smtClean="0"/>
              <a:t>Trotzdem noch Fragen?</a:t>
            </a:r>
            <a:endParaRPr lang="de-DE" sz="3200" dirty="0"/>
          </a:p>
        </p:txBody>
      </p:sp>
      <p:sp>
        <p:nvSpPr>
          <p:cNvPr id="5" name="Right Arrow 4"/>
          <p:cNvSpPr/>
          <p:nvPr/>
        </p:nvSpPr>
        <p:spPr>
          <a:xfrm rot="5400000">
            <a:off x="3815989" y="2240795"/>
            <a:ext cx="1152128" cy="6482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92" y="3284984"/>
            <a:ext cx="9143708" cy="584775"/>
          </a:xfrm>
          <a:prstGeom prst="rect">
            <a:avLst/>
          </a:prstGeom>
          <a:noFill/>
        </p:spPr>
        <p:txBody>
          <a:bodyPr wrap="square" rtlCol="0">
            <a:spAutoFit/>
          </a:bodyPr>
          <a:lstStyle/>
          <a:p>
            <a:pPr algn="ctr"/>
            <a:r>
              <a:rPr lang="de-DE" sz="3200" dirty="0"/>
              <a:t>Robert </a:t>
            </a:r>
            <a:r>
              <a:rPr lang="de-DE" sz="3200" dirty="0" smtClean="0"/>
              <a:t>Günther   </a:t>
            </a:r>
            <a:endParaRPr lang="de-DE" sz="3200" dirty="0"/>
          </a:p>
        </p:txBody>
      </p:sp>
      <p:sp>
        <p:nvSpPr>
          <p:cNvPr id="7" name="TextBox 6"/>
          <p:cNvSpPr txBox="1"/>
          <p:nvPr/>
        </p:nvSpPr>
        <p:spPr>
          <a:xfrm>
            <a:off x="0" y="3861048"/>
            <a:ext cx="9144000" cy="646331"/>
          </a:xfrm>
          <a:prstGeom prst="rect">
            <a:avLst/>
          </a:prstGeom>
          <a:noFill/>
        </p:spPr>
        <p:txBody>
          <a:bodyPr wrap="square" rtlCol="0">
            <a:spAutoFit/>
          </a:bodyPr>
          <a:lstStyle/>
          <a:p>
            <a:pPr algn="ctr"/>
            <a:r>
              <a:rPr lang="de-DE" dirty="0"/>
              <a:t>Raum 2.02. , Tel.:    -722</a:t>
            </a:r>
          </a:p>
          <a:p>
            <a:pPr algn="ctr"/>
            <a:endParaRPr lang="de-DE" dirty="0"/>
          </a:p>
        </p:txBody>
      </p:sp>
    </p:spTree>
    <p:extLst>
      <p:ext uri="{BB962C8B-B14F-4D97-AF65-F5344CB8AC3E}">
        <p14:creationId xmlns:p14="http://schemas.microsoft.com/office/powerpoint/2010/main" val="175532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947926">
            <a:off x="4605554" y="1476429"/>
            <a:ext cx="1039987" cy="1258849"/>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4140">
            <a:off x="4154563" y="2510775"/>
            <a:ext cx="1004098" cy="1079134"/>
          </a:xfrm>
          <a:prstGeom prst="rect">
            <a:avLst/>
          </a:prstGeom>
        </p:spPr>
      </p:pic>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60808" t="35555" r="383" b="30774"/>
          <a:stretch/>
        </p:blipFill>
        <p:spPr>
          <a:xfrm rot="5400000">
            <a:off x="157118" y="5006150"/>
            <a:ext cx="2189660" cy="1424794"/>
          </a:xfrm>
          <a:prstGeom prst="rect">
            <a:avLst/>
          </a:prstGeom>
          <a:ln>
            <a:solidFill>
              <a:schemeClr val="tx1"/>
            </a:solidFill>
          </a:ln>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8332" t="3557" r="38719" b="7621"/>
          <a:stretch/>
        </p:blipFill>
        <p:spPr>
          <a:xfrm>
            <a:off x="3694115" y="4623715"/>
            <a:ext cx="1958005" cy="2189661"/>
          </a:xfrm>
          <a:prstGeom prst="rect">
            <a:avLst/>
          </a:prstGeom>
          <a:ln>
            <a:solidFill>
              <a:schemeClr val="tx1"/>
            </a:solidFill>
          </a:ln>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val="0"/>
              </a:ext>
            </a:extLst>
          </a:blip>
          <a:srcRect l="10256" t="19294" r="22436" b="16443"/>
          <a:stretch/>
        </p:blipFill>
        <p:spPr>
          <a:xfrm rot="16200000">
            <a:off x="6701634" y="5054578"/>
            <a:ext cx="2149443" cy="1368152"/>
          </a:xfrm>
          <a:prstGeom prst="rect">
            <a:avLst/>
          </a:prstGeom>
          <a:ln>
            <a:solidFill>
              <a:schemeClr val="tx1"/>
            </a:solidFill>
          </a:ln>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769210">
            <a:off x="689632" y="1939102"/>
            <a:ext cx="875415" cy="1872160"/>
          </a:xfrm>
          <a:prstGeom prst="rect">
            <a:avLst/>
          </a:prstGeom>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38774">
            <a:off x="1309278" y="2101411"/>
            <a:ext cx="470665" cy="47066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380540">
            <a:off x="831507" y="1368181"/>
            <a:ext cx="496581" cy="49658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23928">
            <a:off x="1684932" y="1424678"/>
            <a:ext cx="501029" cy="50102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570807">
            <a:off x="1629103" y="3492116"/>
            <a:ext cx="452340" cy="45281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55429">
            <a:off x="70927" y="2802982"/>
            <a:ext cx="554614" cy="55519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494303">
            <a:off x="1910762" y="2559962"/>
            <a:ext cx="494736" cy="49473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263874">
            <a:off x="104401" y="2084008"/>
            <a:ext cx="470989" cy="47098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Grafik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9485056">
            <a:off x="3690175" y="2455427"/>
            <a:ext cx="641990" cy="1644056"/>
          </a:xfrm>
          <a:prstGeom prst="rect">
            <a:avLst/>
          </a:prstGeom>
        </p:spPr>
      </p:pic>
      <p:pic>
        <p:nvPicPr>
          <p:cNvPr id="14" name="Grafik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277563">
            <a:off x="3584467" y="1538441"/>
            <a:ext cx="954064" cy="905220"/>
          </a:xfrm>
          <a:prstGeom prst="rect">
            <a:avLst/>
          </a:prstGeom>
        </p:spPr>
      </p:pic>
      <p:sp>
        <p:nvSpPr>
          <p:cNvPr id="5" name="Textfeld 4"/>
          <p:cNvSpPr txBox="1"/>
          <p:nvPr/>
        </p:nvSpPr>
        <p:spPr>
          <a:xfrm>
            <a:off x="3059834" y="49555"/>
            <a:ext cx="3115698" cy="1569660"/>
          </a:xfrm>
          <a:prstGeom prst="rect">
            <a:avLst/>
          </a:prstGeom>
          <a:noFill/>
        </p:spPr>
        <p:txBody>
          <a:bodyPr wrap="square" rtlCol="0">
            <a:spAutoFit/>
          </a:bodyPr>
          <a:lstStyle>
            <a:defPPr>
              <a:defRPr lang="de-DE"/>
            </a:defPPr>
            <a:lvl1pPr>
              <a:defRPr sz="1600"/>
            </a:lvl1pPr>
          </a:lstStyle>
          <a:p>
            <a:r>
              <a:rPr lang="de-DE" dirty="0"/>
              <a:t>Mit Gefahrstoffen verunreinigte Betriebsmittel </a:t>
            </a:r>
            <a:r>
              <a:rPr lang="de-DE" dirty="0" smtClean="0"/>
              <a:t>wie Tücher</a:t>
            </a:r>
            <a:r>
              <a:rPr lang="de-DE" dirty="0"/>
              <a:t>, </a:t>
            </a:r>
            <a:r>
              <a:rPr lang="de-DE" dirty="0" err="1"/>
              <a:t>Tubes</a:t>
            </a:r>
            <a:r>
              <a:rPr lang="de-DE" dirty="0"/>
              <a:t>, Schläuche, kleine Gefäße </a:t>
            </a:r>
            <a:r>
              <a:rPr lang="de-DE" dirty="0" smtClean="0"/>
              <a:t>etc.</a:t>
            </a:r>
            <a:endParaRPr lang="de-DE" dirty="0"/>
          </a:p>
          <a:p>
            <a:r>
              <a:rPr lang="de-DE" dirty="0" smtClean="0"/>
              <a:t>Vor allem mit Phenol kontaminiert kommen </a:t>
            </a:r>
            <a:r>
              <a:rPr lang="de-DE" dirty="0"/>
              <a:t>in den Müll für </a:t>
            </a:r>
            <a:r>
              <a:rPr lang="de-DE" dirty="0" smtClean="0"/>
              <a:t>belastete Betriebsmittel.</a:t>
            </a:r>
            <a:endParaRPr lang="de-DE" dirty="0"/>
          </a:p>
        </p:txBody>
      </p:sp>
      <p:sp>
        <p:nvSpPr>
          <p:cNvPr id="12" name="Textfeld 11"/>
          <p:cNvSpPr txBox="1"/>
          <p:nvPr/>
        </p:nvSpPr>
        <p:spPr>
          <a:xfrm>
            <a:off x="6372200" y="53468"/>
            <a:ext cx="2520280" cy="1077218"/>
          </a:xfrm>
          <a:prstGeom prst="rect">
            <a:avLst/>
          </a:prstGeom>
          <a:noFill/>
        </p:spPr>
        <p:txBody>
          <a:bodyPr wrap="square" rtlCol="0">
            <a:spAutoFit/>
          </a:bodyPr>
          <a:lstStyle>
            <a:defPPr>
              <a:defRPr lang="de-DE"/>
            </a:defPPr>
            <a:lvl1pPr>
              <a:defRPr sz="1600"/>
            </a:lvl1pPr>
          </a:lstStyle>
          <a:p>
            <a:r>
              <a:rPr lang="de-DE" dirty="0"/>
              <a:t>Scharfe </a:t>
            </a:r>
            <a:r>
              <a:rPr lang="de-DE" dirty="0" smtClean="0"/>
              <a:t>Gegenstände wie Skalpells, Metallverschlüsse, Kanülen etc.  kommen in den gelben Abwurfkanister.</a:t>
            </a:r>
            <a:endParaRPr lang="de-DE" dirty="0"/>
          </a:p>
        </p:txBody>
      </p:sp>
      <p:sp>
        <p:nvSpPr>
          <p:cNvPr id="23" name="Textfeld 22"/>
          <p:cNvSpPr txBox="1"/>
          <p:nvPr/>
        </p:nvSpPr>
        <p:spPr>
          <a:xfrm>
            <a:off x="175289" y="124260"/>
            <a:ext cx="2884544" cy="1077218"/>
          </a:xfrm>
          <a:prstGeom prst="rect">
            <a:avLst/>
          </a:prstGeom>
          <a:noFill/>
        </p:spPr>
        <p:txBody>
          <a:bodyPr wrap="square" rtlCol="0">
            <a:spAutoFit/>
          </a:bodyPr>
          <a:lstStyle>
            <a:defPPr>
              <a:defRPr lang="de-DE"/>
            </a:defPPr>
            <a:lvl1pPr>
              <a:defRPr sz="1600"/>
            </a:lvl1pPr>
          </a:lstStyle>
          <a:p>
            <a:r>
              <a:rPr lang="de-DE" dirty="0"/>
              <a:t>Entleerte Gefahrstoffflaschen</a:t>
            </a:r>
          </a:p>
          <a:p>
            <a:r>
              <a:rPr lang="de-DE" dirty="0"/>
              <a:t>d</a:t>
            </a:r>
            <a:r>
              <a:rPr lang="de-DE" dirty="0" smtClean="0"/>
              <a:t>ie </a:t>
            </a:r>
            <a:r>
              <a:rPr lang="de-DE" dirty="0"/>
              <a:t>mit Gefahrstoffsymbolen  frankiert </a:t>
            </a:r>
            <a:r>
              <a:rPr lang="de-DE" dirty="0" smtClean="0"/>
              <a:t>sind kommen in den lila  Eimer.</a:t>
            </a:r>
            <a:endParaRPr lang="de-DE" dirty="0"/>
          </a:p>
        </p:txBody>
      </p:sp>
      <p:sp>
        <p:nvSpPr>
          <p:cNvPr id="25" name="Textfeld 24"/>
          <p:cNvSpPr txBox="1"/>
          <p:nvPr/>
        </p:nvSpPr>
        <p:spPr>
          <a:xfrm>
            <a:off x="-36512" y="4005064"/>
            <a:ext cx="2432782" cy="646331"/>
          </a:xfrm>
          <a:prstGeom prst="rect">
            <a:avLst/>
          </a:prstGeom>
          <a:noFill/>
        </p:spPr>
        <p:txBody>
          <a:bodyPr wrap="none" rtlCol="0">
            <a:spAutoFit/>
          </a:bodyPr>
          <a:lstStyle/>
          <a:p>
            <a:r>
              <a:rPr lang="de-DE" u="sng" dirty="0" smtClean="0"/>
              <a:t>2 Etage:</a:t>
            </a:r>
          </a:p>
          <a:p>
            <a:r>
              <a:rPr lang="de-DE" u="sng" dirty="0" smtClean="0"/>
              <a:t> </a:t>
            </a:r>
            <a:r>
              <a:rPr lang="de-DE" dirty="0" smtClean="0"/>
              <a:t>zwischen 2.27 und 2.26</a:t>
            </a:r>
            <a:endParaRPr lang="de-DE" dirty="0"/>
          </a:p>
        </p:txBody>
      </p:sp>
      <p:sp>
        <p:nvSpPr>
          <p:cNvPr id="26" name="Textfeld 25"/>
          <p:cNvSpPr txBox="1"/>
          <p:nvPr/>
        </p:nvSpPr>
        <p:spPr>
          <a:xfrm>
            <a:off x="3009141" y="4139788"/>
            <a:ext cx="1850891" cy="369332"/>
          </a:xfrm>
          <a:prstGeom prst="rect">
            <a:avLst/>
          </a:prstGeom>
          <a:noFill/>
        </p:spPr>
        <p:txBody>
          <a:bodyPr wrap="none" rtlCol="0">
            <a:spAutoFit/>
          </a:bodyPr>
          <a:lstStyle/>
          <a:p>
            <a:r>
              <a:rPr lang="de-DE" u="sng" dirty="0" smtClean="0"/>
              <a:t>Kellerraum: </a:t>
            </a:r>
            <a:r>
              <a:rPr lang="de-DE" dirty="0" smtClean="0"/>
              <a:t>01.27</a:t>
            </a:r>
            <a:endParaRPr lang="de-DE" dirty="0"/>
          </a:p>
        </p:txBody>
      </p:sp>
      <p:sp>
        <p:nvSpPr>
          <p:cNvPr id="27" name="Textfeld 26"/>
          <p:cNvSpPr txBox="1"/>
          <p:nvPr/>
        </p:nvSpPr>
        <p:spPr>
          <a:xfrm>
            <a:off x="6156176" y="3933056"/>
            <a:ext cx="1624227" cy="646331"/>
          </a:xfrm>
          <a:prstGeom prst="rect">
            <a:avLst/>
          </a:prstGeom>
          <a:noFill/>
        </p:spPr>
        <p:txBody>
          <a:bodyPr wrap="none" rtlCol="0">
            <a:spAutoFit/>
          </a:bodyPr>
          <a:lstStyle/>
          <a:p>
            <a:r>
              <a:rPr lang="de-DE" u="sng" dirty="0" smtClean="0"/>
              <a:t>Vorrat,</a:t>
            </a:r>
            <a:r>
              <a:rPr lang="de-DE" dirty="0" smtClean="0"/>
              <a:t> 3Etage </a:t>
            </a:r>
          </a:p>
          <a:p>
            <a:r>
              <a:rPr lang="de-DE" dirty="0" smtClean="0"/>
              <a:t>Metallschränke</a:t>
            </a:r>
            <a:endParaRPr lang="de-DE" dirty="0"/>
          </a:p>
        </p:txBody>
      </p:sp>
      <p:sp>
        <p:nvSpPr>
          <p:cNvPr id="35" name="Rectangle 34"/>
          <p:cNvSpPr/>
          <p:nvPr/>
        </p:nvSpPr>
        <p:spPr>
          <a:xfrm>
            <a:off x="3059832" y="27383"/>
            <a:ext cx="3070720" cy="685800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tangle 35"/>
          <p:cNvSpPr/>
          <p:nvPr/>
        </p:nvSpPr>
        <p:spPr>
          <a:xfrm>
            <a:off x="6156176" y="27383"/>
            <a:ext cx="2987824" cy="685800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tangle 36"/>
          <p:cNvSpPr/>
          <p:nvPr/>
        </p:nvSpPr>
        <p:spPr>
          <a:xfrm>
            <a:off x="-36512" y="27383"/>
            <a:ext cx="3059832" cy="685800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1386391">
            <a:off x="6819506" y="1382321"/>
            <a:ext cx="636371" cy="171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957622">
            <a:off x="6633527" y="2882193"/>
            <a:ext cx="1301402" cy="108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4087374">
            <a:off x="7330212" y="2604655"/>
            <a:ext cx="1706953" cy="1201236"/>
          </a:xfrm>
          <a:prstGeom prst="rect">
            <a:avLst/>
          </a:prstGeom>
        </p:spPr>
      </p:pic>
      <p:pic>
        <p:nvPicPr>
          <p:cNvPr id="10" name="Grafik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957413">
            <a:off x="7495060" y="1381256"/>
            <a:ext cx="1384203" cy="1127803"/>
          </a:xfrm>
          <a:prstGeom prst="rect">
            <a:avLst/>
          </a:prstGeom>
        </p:spPr>
      </p:pic>
    </p:spTree>
    <p:extLst>
      <p:ext uri="{BB962C8B-B14F-4D97-AF65-F5344CB8AC3E}">
        <p14:creationId xmlns:p14="http://schemas.microsoft.com/office/powerpoint/2010/main" val="18651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3297">
            <a:off x="5783122" y="1971170"/>
            <a:ext cx="1507841" cy="1620521"/>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7677" t="18295" r="7576" b="7916"/>
          <a:stretch/>
        </p:blipFill>
        <p:spPr>
          <a:xfrm rot="16200000">
            <a:off x="404792" y="4678179"/>
            <a:ext cx="2702005" cy="1568387"/>
          </a:xfrm>
          <a:prstGeom prst="rect">
            <a:avLst/>
          </a:prstGeom>
          <a:ln>
            <a:solidFill>
              <a:schemeClr val="tx1"/>
            </a:solidFill>
          </a:ln>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77563">
            <a:off x="4515902" y="2424980"/>
            <a:ext cx="1409931" cy="1337748"/>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58740">
            <a:off x="1046374" y="2038346"/>
            <a:ext cx="1051616" cy="1130202"/>
          </a:xfrm>
          <a:prstGeom prst="rect">
            <a:avLst/>
          </a:prstGeom>
        </p:spPr>
      </p:pic>
      <p:sp>
        <p:nvSpPr>
          <p:cNvPr id="12" name="Textfeld 11"/>
          <p:cNvSpPr txBox="1"/>
          <p:nvPr/>
        </p:nvSpPr>
        <p:spPr>
          <a:xfrm>
            <a:off x="5015166" y="44624"/>
            <a:ext cx="2581170" cy="1815882"/>
          </a:xfrm>
          <a:prstGeom prst="rect">
            <a:avLst/>
          </a:prstGeom>
          <a:noFill/>
        </p:spPr>
        <p:txBody>
          <a:bodyPr wrap="square" rtlCol="0">
            <a:spAutoFit/>
          </a:bodyPr>
          <a:lstStyle/>
          <a:p>
            <a:r>
              <a:rPr lang="de-DE" sz="1600" u="sng" dirty="0" smtClean="0"/>
              <a:t>Utensilien wie: </a:t>
            </a:r>
            <a:r>
              <a:rPr lang="de-DE" sz="1600" dirty="0" smtClean="0"/>
              <a:t>Zellkulturflaschen, </a:t>
            </a:r>
            <a:r>
              <a:rPr lang="de-DE" sz="1600" dirty="0" err="1" smtClean="0"/>
              <a:t>Tubes</a:t>
            </a:r>
            <a:r>
              <a:rPr lang="de-DE" sz="1600" dirty="0" smtClean="0"/>
              <a:t> Handschuhe  etc., </a:t>
            </a:r>
            <a:r>
              <a:rPr lang="de-DE" sz="1600" dirty="0"/>
              <a:t>die mit Zellen oder Bakterien der Risikogruppe 1 kontaminiert </a:t>
            </a:r>
            <a:r>
              <a:rPr lang="de-DE" sz="1600" dirty="0" smtClean="0"/>
              <a:t>sind.</a:t>
            </a:r>
            <a:endParaRPr lang="de-DE" sz="1600" dirty="0"/>
          </a:p>
          <a:p>
            <a:endParaRPr lang="de-DE" sz="1600" dirty="0"/>
          </a:p>
        </p:txBody>
      </p:sp>
      <p:sp>
        <p:nvSpPr>
          <p:cNvPr id="14" name="Pfeil nach unten 13"/>
          <p:cNvSpPr/>
          <p:nvPr/>
        </p:nvSpPr>
        <p:spPr>
          <a:xfrm>
            <a:off x="1503766" y="3024016"/>
            <a:ext cx="504056" cy="129614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755576" y="23083"/>
            <a:ext cx="2664296" cy="1569660"/>
          </a:xfrm>
          <a:prstGeom prst="rect">
            <a:avLst/>
          </a:prstGeom>
          <a:noFill/>
        </p:spPr>
        <p:txBody>
          <a:bodyPr wrap="square" rtlCol="0">
            <a:spAutoFit/>
          </a:bodyPr>
          <a:lstStyle>
            <a:defPPr>
              <a:defRPr lang="de-DE"/>
            </a:defPPr>
            <a:lvl1pPr>
              <a:defRPr sz="1600"/>
            </a:lvl1pPr>
          </a:lstStyle>
          <a:p>
            <a:r>
              <a:rPr lang="de-DE" u="sng" dirty="0" smtClean="0"/>
              <a:t>Utensilien wie</a:t>
            </a:r>
            <a:r>
              <a:rPr lang="de-DE" dirty="0" smtClean="0"/>
              <a:t>: </a:t>
            </a:r>
            <a:r>
              <a:rPr lang="de-DE" dirty="0" err="1" smtClean="0"/>
              <a:t>Pipettenspitzen</a:t>
            </a:r>
            <a:r>
              <a:rPr lang="de-DE" dirty="0" smtClean="0"/>
              <a:t>, Eppendorf-</a:t>
            </a:r>
            <a:r>
              <a:rPr lang="de-DE" dirty="0" err="1" smtClean="0"/>
              <a:t>Tubes</a:t>
            </a:r>
            <a:r>
              <a:rPr lang="de-DE" dirty="0" smtClean="0"/>
              <a:t>,  50ml </a:t>
            </a:r>
            <a:r>
              <a:rPr lang="de-DE" dirty="0" err="1" smtClean="0"/>
              <a:t>Tubes</a:t>
            </a:r>
            <a:r>
              <a:rPr lang="de-DE" dirty="0" smtClean="0"/>
              <a:t> etc., die mit </a:t>
            </a:r>
            <a:r>
              <a:rPr lang="de-DE" dirty="0"/>
              <a:t>Zellen oder Bakterien </a:t>
            </a:r>
            <a:r>
              <a:rPr lang="de-DE" dirty="0" smtClean="0"/>
              <a:t>der Risikogruppe 1 kontaminiert sind.</a:t>
            </a:r>
            <a:endParaRPr lang="de-DE" dirty="0"/>
          </a:p>
        </p:txBody>
      </p:sp>
      <p:pic>
        <p:nvPicPr>
          <p:cNvPr id="19"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951851" y="1834422"/>
            <a:ext cx="1089165" cy="1033404"/>
          </a:xfrm>
          <a:prstGeom prst="rect">
            <a:avLst/>
          </a:prstGeom>
        </p:spPr>
      </p:pic>
      <p:pic>
        <p:nvPicPr>
          <p:cNvPr id="1026" name="Picture 2" descr="http://thumbs2.ebaystatic.com/d/l225/pict/140690276093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097823">
            <a:off x="1443950" y="1488495"/>
            <a:ext cx="1071562" cy="804862"/>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rotWithShape="1">
          <a:blip r:embed="rId8" cstate="print">
            <a:extLst>
              <a:ext uri="{28A0092B-C50C-407E-A947-70E740481C1C}">
                <a14:useLocalDpi xmlns:a14="http://schemas.microsoft.com/office/drawing/2010/main" val="0"/>
              </a:ext>
            </a:extLst>
          </a:blip>
          <a:srcRect l="24848" t="30286" r="22424" b="19128"/>
          <a:stretch/>
        </p:blipFill>
        <p:spPr>
          <a:xfrm rot="16200000">
            <a:off x="5093388" y="4540200"/>
            <a:ext cx="2702005" cy="1728190"/>
          </a:xfrm>
          <a:prstGeom prst="rect">
            <a:avLst/>
          </a:prstGeom>
          <a:ln>
            <a:solidFill>
              <a:schemeClr val="tx1"/>
            </a:solidFill>
          </a:ln>
        </p:spPr>
      </p:pic>
      <p:sp>
        <p:nvSpPr>
          <p:cNvPr id="13" name="Pfeil nach unten 12"/>
          <p:cNvSpPr/>
          <p:nvPr/>
        </p:nvSpPr>
        <p:spPr>
          <a:xfrm>
            <a:off x="6188122" y="3214709"/>
            <a:ext cx="504056" cy="129614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17326" t="8100" r="16186" b="14766"/>
          <a:stretch/>
        </p:blipFill>
        <p:spPr>
          <a:xfrm rot="7849235">
            <a:off x="6190291" y="1332385"/>
            <a:ext cx="696525" cy="1433146"/>
          </a:xfrm>
          <a:prstGeom prst="rect">
            <a:avLst/>
          </a:prstGeom>
        </p:spPr>
      </p:pic>
      <p:sp>
        <p:nvSpPr>
          <p:cNvPr id="25" name="Pfeil nach unten 24"/>
          <p:cNvSpPr/>
          <p:nvPr/>
        </p:nvSpPr>
        <p:spPr>
          <a:xfrm rot="16200000">
            <a:off x="3455554" y="3784437"/>
            <a:ext cx="504056" cy="323971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090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59030">
            <a:off x="7639920" y="2616240"/>
            <a:ext cx="892355" cy="1690001"/>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7105">
            <a:off x="5873433" y="2102328"/>
            <a:ext cx="844594" cy="1729107"/>
          </a:xfrm>
          <a:prstGeom prst="rect">
            <a:avLst/>
          </a:prstGeom>
        </p:spPr>
      </p:pic>
      <p:sp>
        <p:nvSpPr>
          <p:cNvPr id="6" name="Textfeld 5"/>
          <p:cNvSpPr txBox="1"/>
          <p:nvPr/>
        </p:nvSpPr>
        <p:spPr>
          <a:xfrm>
            <a:off x="5435110" y="98445"/>
            <a:ext cx="3096344" cy="2062103"/>
          </a:xfrm>
          <a:prstGeom prst="rect">
            <a:avLst/>
          </a:prstGeom>
          <a:noFill/>
        </p:spPr>
        <p:txBody>
          <a:bodyPr wrap="square" rtlCol="0">
            <a:spAutoFit/>
          </a:bodyPr>
          <a:lstStyle/>
          <a:p>
            <a:r>
              <a:rPr lang="de-DE" sz="1600" dirty="0" smtClean="0"/>
              <a:t>Flüssige Abfälle die mit Zellen oder Bakterien der Risikogruppe  1 kontaminiert sind, werden mit einem Autoklavierband und einem Kreuz markiert und in </a:t>
            </a:r>
            <a:r>
              <a:rPr lang="de-DE" sz="1600" dirty="0"/>
              <a:t>die </a:t>
            </a:r>
            <a:r>
              <a:rPr lang="de-DE" sz="1600" dirty="0" smtClean="0"/>
              <a:t>Spülküche </a:t>
            </a:r>
            <a:r>
              <a:rPr lang="de-DE" sz="1600" dirty="0"/>
              <a:t>(2.29/30) </a:t>
            </a:r>
            <a:r>
              <a:rPr lang="de-DE" sz="1600" dirty="0" smtClean="0"/>
              <a:t>in die Wanne für „ Flüssigen Abfall“ gestellt. Dies gilt auch für entleerte Gefäße.</a:t>
            </a:r>
            <a:endParaRPr lang="de-DE" sz="1600"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356374"/>
            <a:ext cx="3312368" cy="2342116"/>
          </a:xfrm>
          <a:prstGeom prst="rect">
            <a:avLst/>
          </a:prstGeom>
          <a:ln>
            <a:solidFill>
              <a:schemeClr val="tx1"/>
            </a:solidFill>
          </a:ln>
        </p:spPr>
      </p:pic>
      <p:sp>
        <p:nvSpPr>
          <p:cNvPr id="9" name="Textfeld 8"/>
          <p:cNvSpPr txBox="1"/>
          <p:nvPr/>
        </p:nvSpPr>
        <p:spPr>
          <a:xfrm>
            <a:off x="467544" y="188640"/>
            <a:ext cx="3672408" cy="2062103"/>
          </a:xfrm>
          <a:prstGeom prst="rect">
            <a:avLst/>
          </a:prstGeom>
          <a:noFill/>
        </p:spPr>
        <p:txBody>
          <a:bodyPr wrap="square" rtlCol="0">
            <a:spAutoFit/>
          </a:bodyPr>
          <a:lstStyle>
            <a:defPPr>
              <a:defRPr lang="de-DE"/>
            </a:defPPr>
            <a:lvl1pPr>
              <a:defRPr sz="1600"/>
            </a:lvl1pPr>
          </a:lstStyle>
          <a:p>
            <a:r>
              <a:rPr lang="de-DE" dirty="0"/>
              <a:t>Laborgeschirr welches nur </a:t>
            </a:r>
            <a:r>
              <a:rPr lang="de-DE" dirty="0" smtClean="0"/>
              <a:t>gespült </a:t>
            </a:r>
            <a:r>
              <a:rPr lang="de-DE" dirty="0"/>
              <a:t>werden </a:t>
            </a:r>
            <a:r>
              <a:rPr lang="de-DE" dirty="0" smtClean="0"/>
              <a:t>muss, nicht </a:t>
            </a:r>
            <a:r>
              <a:rPr lang="de-DE" dirty="0"/>
              <a:t>mit Materialien einer </a:t>
            </a:r>
            <a:r>
              <a:rPr lang="de-DE" dirty="0" smtClean="0"/>
              <a:t>Risikogruppe </a:t>
            </a:r>
            <a:r>
              <a:rPr lang="de-DE" dirty="0"/>
              <a:t>kontaminiert </a:t>
            </a:r>
            <a:r>
              <a:rPr lang="de-DE" dirty="0" smtClean="0"/>
              <a:t>ist, </a:t>
            </a:r>
            <a:r>
              <a:rPr lang="de-DE" dirty="0"/>
              <a:t>wie Bechergläser, leere PBS-Flaschen, </a:t>
            </a:r>
            <a:r>
              <a:rPr lang="de-DE" dirty="0" smtClean="0"/>
              <a:t>Messzylinder </a:t>
            </a:r>
            <a:r>
              <a:rPr lang="de-DE" dirty="0"/>
              <a:t>Erlenmeyerkolben etc. werden in die </a:t>
            </a:r>
            <a:r>
              <a:rPr lang="de-DE" dirty="0" smtClean="0"/>
              <a:t>Spülküche </a:t>
            </a:r>
            <a:r>
              <a:rPr lang="de-DE" dirty="0"/>
              <a:t>(2.29/30)</a:t>
            </a:r>
            <a:r>
              <a:rPr lang="de-DE" dirty="0" smtClean="0"/>
              <a:t> </a:t>
            </a:r>
            <a:r>
              <a:rPr lang="de-DE" dirty="0"/>
              <a:t>in die Wanne für „Dreckiges Laborgeschirr“ </a:t>
            </a:r>
            <a:r>
              <a:rPr lang="de-DE" dirty="0" smtClean="0"/>
              <a:t>gestellt. </a:t>
            </a:r>
            <a:endParaRPr lang="de-DE" dirty="0"/>
          </a:p>
        </p:txBody>
      </p:sp>
      <p:sp>
        <p:nvSpPr>
          <p:cNvPr id="11" name="Pfeil nach unten 10"/>
          <p:cNvSpPr/>
          <p:nvPr/>
        </p:nvSpPr>
        <p:spPr>
          <a:xfrm>
            <a:off x="1799692" y="2566106"/>
            <a:ext cx="504056" cy="204235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62955" flipH="1">
            <a:off x="300048" y="3194230"/>
            <a:ext cx="658227" cy="786104"/>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43094" flipH="1">
            <a:off x="947537" y="2164788"/>
            <a:ext cx="709696" cy="1409866"/>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30453" flipH="1">
            <a:off x="2835421" y="1964678"/>
            <a:ext cx="1001041" cy="2126872"/>
          </a:xfrm>
          <a:prstGeom prst="rect">
            <a:avLst/>
          </a:prstGeom>
        </p:spPr>
      </p:pic>
      <p:pic>
        <p:nvPicPr>
          <p:cNvPr id="15" name="Grafik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0097" y="4328718"/>
            <a:ext cx="3995711" cy="2397427"/>
          </a:xfrm>
          <a:prstGeom prst="rect">
            <a:avLst/>
          </a:prstGeom>
          <a:ln>
            <a:solidFill>
              <a:schemeClr val="tx1"/>
            </a:solidFill>
          </a:ln>
        </p:spPr>
      </p:pic>
      <p:sp>
        <p:nvSpPr>
          <p:cNvPr id="10" name="Pfeil nach unten 9"/>
          <p:cNvSpPr/>
          <p:nvPr/>
        </p:nvSpPr>
        <p:spPr>
          <a:xfrm>
            <a:off x="7031434" y="2440063"/>
            <a:ext cx="504056" cy="204235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79826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06782">
            <a:off x="4652331" y="229858"/>
            <a:ext cx="895278" cy="1283724"/>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044" y="4377986"/>
            <a:ext cx="2148494" cy="2344719"/>
          </a:xfrm>
          <a:prstGeom prst="rect">
            <a:avLst/>
          </a:prstGeom>
          <a:effectLst>
            <a:softEdge rad="63500"/>
          </a:effectLst>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6196" y="2521123"/>
            <a:ext cx="1815120" cy="1700051"/>
          </a:xfrm>
          <a:prstGeom prst="rect">
            <a:avLst/>
          </a:prstGeom>
        </p:spPr>
      </p:pic>
      <p:sp>
        <p:nvSpPr>
          <p:cNvPr id="6" name="Pfeil nach unten 5"/>
          <p:cNvSpPr/>
          <p:nvPr/>
        </p:nvSpPr>
        <p:spPr>
          <a:xfrm>
            <a:off x="4728047" y="1758831"/>
            <a:ext cx="382411" cy="73415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Pfeil nach unten 6"/>
          <p:cNvSpPr/>
          <p:nvPr/>
        </p:nvSpPr>
        <p:spPr>
          <a:xfrm>
            <a:off x="4595140" y="4224907"/>
            <a:ext cx="382411" cy="163370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p:cNvSpPr txBox="1"/>
          <p:nvPr/>
        </p:nvSpPr>
        <p:spPr>
          <a:xfrm>
            <a:off x="6214690" y="2853022"/>
            <a:ext cx="2317750" cy="646331"/>
          </a:xfrm>
          <a:prstGeom prst="rect">
            <a:avLst/>
          </a:prstGeom>
          <a:noFill/>
        </p:spPr>
        <p:txBody>
          <a:bodyPr wrap="none" rtlCol="0">
            <a:spAutoFit/>
          </a:bodyPr>
          <a:lstStyle/>
          <a:p>
            <a:r>
              <a:rPr lang="de-DE" b="1" u="sng" dirty="0" smtClean="0"/>
              <a:t>Schnittfester Behälter</a:t>
            </a:r>
            <a:r>
              <a:rPr lang="de-DE" b="1" dirty="0" smtClean="0"/>
              <a:t> </a:t>
            </a:r>
          </a:p>
          <a:p>
            <a:r>
              <a:rPr lang="de-DE" dirty="0" smtClean="0"/>
              <a:t>(Keine Tüten)</a:t>
            </a:r>
            <a:endParaRPr lang="de-DE" dirty="0"/>
          </a:p>
        </p:txBody>
      </p:sp>
      <p:sp>
        <p:nvSpPr>
          <p:cNvPr id="9" name="180-Grad-Pfeil 8"/>
          <p:cNvSpPr/>
          <p:nvPr/>
        </p:nvSpPr>
        <p:spPr>
          <a:xfrm>
            <a:off x="5974554" y="2521123"/>
            <a:ext cx="576064" cy="331899"/>
          </a:xfrm>
          <a:prstGeom prst="utur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extfeld 4"/>
          <p:cNvSpPr txBox="1"/>
          <p:nvPr/>
        </p:nvSpPr>
        <p:spPr>
          <a:xfrm>
            <a:off x="179512" y="1546914"/>
            <a:ext cx="3793446" cy="2862322"/>
          </a:xfrm>
          <a:prstGeom prst="rect">
            <a:avLst/>
          </a:prstGeom>
          <a:noFill/>
        </p:spPr>
        <p:txBody>
          <a:bodyPr wrap="square" rtlCol="0">
            <a:spAutoFit/>
          </a:bodyPr>
          <a:lstStyle/>
          <a:p>
            <a:r>
              <a:rPr lang="de-DE" b="1" dirty="0" smtClean="0"/>
              <a:t>Objektträger</a:t>
            </a:r>
            <a:r>
              <a:rPr lang="de-DE" dirty="0" smtClean="0"/>
              <a:t> </a:t>
            </a:r>
            <a:r>
              <a:rPr lang="de-DE" dirty="0" smtClean="0"/>
              <a:t>und </a:t>
            </a:r>
            <a:r>
              <a:rPr lang="de-DE" b="1" dirty="0" smtClean="0"/>
              <a:t>Deckgläser</a:t>
            </a:r>
            <a:r>
              <a:rPr lang="de-DE" dirty="0" smtClean="0"/>
              <a:t>, die mit Gewebeschnitten </a:t>
            </a:r>
          </a:p>
          <a:p>
            <a:r>
              <a:rPr lang="de-DE" dirty="0"/>
              <a:t>d</a:t>
            </a:r>
            <a:r>
              <a:rPr lang="de-DE" dirty="0" smtClean="0"/>
              <a:t>er Risikogruppe 1 kontaminiert sind</a:t>
            </a:r>
          </a:p>
          <a:p>
            <a:r>
              <a:rPr lang="de-DE" dirty="0" smtClean="0"/>
              <a:t>(Mausgewebe), werden über den Verbrennungsmüll (B-Müll) entsorgt.</a:t>
            </a:r>
          </a:p>
          <a:p>
            <a:r>
              <a:rPr lang="de-DE" dirty="0" smtClean="0"/>
              <a:t>Dazu werden die </a:t>
            </a:r>
            <a:r>
              <a:rPr lang="de-DE" dirty="0" smtClean="0"/>
              <a:t>Objektträger </a:t>
            </a:r>
            <a:r>
              <a:rPr lang="de-DE" dirty="0" smtClean="0"/>
              <a:t>in einem schnittfesten Behälter gesammelt (Bsp.: Fester Karton) und vor den Fahrstuhl gestellt.</a:t>
            </a:r>
          </a:p>
          <a:p>
            <a:endParaRPr lang="de-DE" dirty="0"/>
          </a:p>
        </p:txBody>
      </p:sp>
    </p:spTree>
    <p:extLst>
      <p:ext uri="{BB962C8B-B14F-4D97-AF65-F5344CB8AC3E}">
        <p14:creationId xmlns:p14="http://schemas.microsoft.com/office/powerpoint/2010/main" val="380893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068960"/>
            <a:ext cx="1125200" cy="3729000"/>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49080"/>
            <a:ext cx="923737" cy="2664296"/>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63121" flipV="1">
            <a:off x="3142275" y="2237041"/>
            <a:ext cx="3212237" cy="270552"/>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1724">
            <a:off x="7982818" y="332528"/>
            <a:ext cx="258113" cy="3289850"/>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9700" y="4329780"/>
            <a:ext cx="1147770" cy="2483596"/>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054613" flipV="1">
            <a:off x="-1038238" y="2357927"/>
            <a:ext cx="3543294" cy="14380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30556" flipV="1">
            <a:off x="3889619" y="1781722"/>
            <a:ext cx="3212237" cy="270552"/>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V="1">
            <a:off x="-165547" y="1960396"/>
            <a:ext cx="3543294" cy="143800"/>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082826" flipV="1">
            <a:off x="340106" y="2182162"/>
            <a:ext cx="3543294" cy="143800"/>
          </a:xfrm>
          <a:prstGeom prst="rect">
            <a:avLst/>
          </a:prstGeom>
          <a:effectLst>
            <a:glow rad="127000">
              <a:schemeClr val="accent1">
                <a:alpha val="0"/>
              </a:schemeClr>
            </a:glow>
          </a:effectLst>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14797">
            <a:off x="7534492" y="998683"/>
            <a:ext cx="258113" cy="3289850"/>
          </a:xfrm>
          <a:prstGeom prst="rect">
            <a:avLst/>
          </a:prstGeom>
        </p:spPr>
      </p:pic>
      <p:sp>
        <p:nvSpPr>
          <p:cNvPr id="2" name="Textfeld 1"/>
          <p:cNvSpPr txBox="1"/>
          <p:nvPr/>
        </p:nvSpPr>
        <p:spPr>
          <a:xfrm>
            <a:off x="60720" y="7794"/>
            <a:ext cx="1617281" cy="1200329"/>
          </a:xfrm>
          <a:prstGeom prst="rect">
            <a:avLst/>
          </a:prstGeom>
          <a:noFill/>
        </p:spPr>
        <p:txBody>
          <a:bodyPr wrap="square" rtlCol="0">
            <a:spAutoFit/>
          </a:bodyPr>
          <a:lstStyle/>
          <a:p>
            <a:r>
              <a:rPr lang="de-DE" dirty="0" smtClean="0"/>
              <a:t>Glaspipetten kommen  in eine </a:t>
            </a:r>
            <a:r>
              <a:rPr lang="de-DE" dirty="0" err="1" smtClean="0"/>
              <a:t>Sekusept</a:t>
            </a:r>
            <a:r>
              <a:rPr lang="de-DE" dirty="0" smtClean="0"/>
              <a:t>-aktiv-Lösung</a:t>
            </a:r>
            <a:endParaRPr lang="de-DE" dirty="0"/>
          </a:p>
        </p:txBody>
      </p:sp>
      <p:sp>
        <p:nvSpPr>
          <p:cNvPr id="14" name="Textfeld 13"/>
          <p:cNvSpPr txBox="1"/>
          <p:nvPr/>
        </p:nvSpPr>
        <p:spPr>
          <a:xfrm>
            <a:off x="3059832" y="118373"/>
            <a:ext cx="2520280" cy="923330"/>
          </a:xfrm>
          <a:prstGeom prst="rect">
            <a:avLst/>
          </a:prstGeom>
          <a:noFill/>
        </p:spPr>
        <p:txBody>
          <a:bodyPr wrap="square" rtlCol="0">
            <a:spAutoFit/>
          </a:bodyPr>
          <a:lstStyle/>
          <a:p>
            <a:r>
              <a:rPr lang="de-DE" dirty="0" smtClean="0"/>
              <a:t>Plastik- Einwegpipetten kommen in die Pipetten-Tonne</a:t>
            </a:r>
            <a:endParaRPr lang="de-DE" dirty="0"/>
          </a:p>
        </p:txBody>
      </p:sp>
      <p:sp>
        <p:nvSpPr>
          <p:cNvPr id="15" name="Textfeld 14"/>
          <p:cNvSpPr txBox="1"/>
          <p:nvPr/>
        </p:nvSpPr>
        <p:spPr>
          <a:xfrm>
            <a:off x="5993700" y="7794"/>
            <a:ext cx="2322716" cy="1188958"/>
          </a:xfrm>
          <a:prstGeom prst="rect">
            <a:avLst/>
          </a:prstGeom>
          <a:noFill/>
        </p:spPr>
        <p:txBody>
          <a:bodyPr wrap="square" rtlCol="0">
            <a:spAutoFit/>
          </a:bodyPr>
          <a:lstStyle/>
          <a:p>
            <a:r>
              <a:rPr lang="de-DE" dirty="0" smtClean="0"/>
              <a:t>Pasteur-Glaspipetten in die vorgesehenen Kanister. Erhältlich im Raum 2.22  </a:t>
            </a:r>
            <a:endParaRPr lang="de-DE" dirty="0"/>
          </a:p>
        </p:txBody>
      </p:sp>
    </p:spTree>
    <p:extLst>
      <p:ext uri="{BB962C8B-B14F-4D97-AF65-F5344CB8AC3E}">
        <p14:creationId xmlns:p14="http://schemas.microsoft.com/office/powerpoint/2010/main" val="294852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28787" t="32690" r="11112" b="2613"/>
          <a:stretch/>
        </p:blipFill>
        <p:spPr>
          <a:xfrm rot="5400000">
            <a:off x="-816795" y="1638305"/>
            <a:ext cx="5448998" cy="3600400"/>
          </a:xfrm>
          <a:prstGeom prst="rect">
            <a:avLst/>
          </a:prstGeom>
          <a:ln w="19050">
            <a:solidFill>
              <a:schemeClr val="tx1"/>
            </a:solidFill>
          </a:ln>
        </p:spPr>
      </p:pic>
      <p:sp>
        <p:nvSpPr>
          <p:cNvPr id="5" name="Textfeld 4"/>
          <p:cNvSpPr txBox="1"/>
          <p:nvPr/>
        </p:nvSpPr>
        <p:spPr>
          <a:xfrm>
            <a:off x="4021229" y="692696"/>
            <a:ext cx="4871251" cy="1200329"/>
          </a:xfrm>
          <a:prstGeom prst="rect">
            <a:avLst/>
          </a:prstGeom>
          <a:solidFill>
            <a:schemeClr val="bg1"/>
          </a:solidFill>
          <a:ln w="25400">
            <a:solidFill>
              <a:srgbClr val="FF0000"/>
            </a:solidFill>
          </a:ln>
        </p:spPr>
        <p:txBody>
          <a:bodyPr wrap="square" rtlCol="0">
            <a:spAutoFit/>
          </a:bodyPr>
          <a:lstStyle>
            <a:defPPr>
              <a:defRPr lang="de-DE"/>
            </a:defPPr>
            <a:lvl1pPr>
              <a:defRPr b="1" u="sng"/>
            </a:lvl1pPr>
          </a:lstStyle>
          <a:p>
            <a:r>
              <a:rPr lang="de-DE" dirty="0"/>
              <a:t>Lösungsmittel </a:t>
            </a:r>
            <a:r>
              <a:rPr lang="de-DE" dirty="0" smtClean="0"/>
              <a:t>halogenfrei</a:t>
            </a:r>
            <a:r>
              <a:rPr lang="de-DE" dirty="0"/>
              <a:t>:</a:t>
            </a:r>
          </a:p>
          <a:p>
            <a:endParaRPr lang="de-DE" dirty="0"/>
          </a:p>
          <a:p>
            <a:r>
              <a:rPr lang="de-DE" b="0" u="none" dirty="0"/>
              <a:t>Alle halogenfreien Lösungsmittel wie </a:t>
            </a:r>
            <a:r>
              <a:rPr lang="de-DE" b="0" u="none" dirty="0" smtClean="0"/>
              <a:t>Ethanol</a:t>
            </a:r>
            <a:r>
              <a:rPr lang="de-DE" b="0" u="none" dirty="0"/>
              <a:t>, Methanol, Xylol, </a:t>
            </a:r>
            <a:r>
              <a:rPr lang="de-DE" b="0" u="none" dirty="0" smtClean="0"/>
              <a:t>Phenol.</a:t>
            </a:r>
            <a:endParaRPr lang="de-DE" b="0" u="none" dirty="0"/>
          </a:p>
        </p:txBody>
      </p:sp>
      <p:sp>
        <p:nvSpPr>
          <p:cNvPr id="6" name="Textfeld 5"/>
          <p:cNvSpPr txBox="1"/>
          <p:nvPr/>
        </p:nvSpPr>
        <p:spPr>
          <a:xfrm>
            <a:off x="4021229" y="2132856"/>
            <a:ext cx="4871251" cy="1754326"/>
          </a:xfrm>
          <a:prstGeom prst="rect">
            <a:avLst/>
          </a:prstGeom>
          <a:solidFill>
            <a:schemeClr val="bg1"/>
          </a:solidFill>
          <a:ln w="25400">
            <a:solidFill>
              <a:srgbClr val="FF0000"/>
            </a:solidFill>
          </a:ln>
        </p:spPr>
        <p:txBody>
          <a:bodyPr wrap="square" rtlCol="0">
            <a:spAutoFit/>
          </a:bodyPr>
          <a:lstStyle>
            <a:defPPr>
              <a:defRPr lang="de-DE"/>
            </a:defPPr>
            <a:lvl1pPr>
              <a:defRPr b="1" u="sng"/>
            </a:lvl1pPr>
          </a:lstStyle>
          <a:p>
            <a:r>
              <a:rPr lang="de-DE" dirty="0"/>
              <a:t>Lösungsmittel </a:t>
            </a:r>
            <a:r>
              <a:rPr lang="de-DE" dirty="0" smtClean="0"/>
              <a:t>halogenhaltig</a:t>
            </a:r>
            <a:r>
              <a:rPr lang="de-DE" dirty="0"/>
              <a:t>:</a:t>
            </a:r>
          </a:p>
          <a:p>
            <a:endParaRPr lang="de-DE" dirty="0"/>
          </a:p>
          <a:p>
            <a:r>
              <a:rPr lang="de-DE" b="0" u="none" dirty="0"/>
              <a:t>Alle halogenhaltigen Lösungsmittel wie </a:t>
            </a:r>
            <a:r>
              <a:rPr lang="de-DE" b="0" u="none" dirty="0" smtClean="0"/>
              <a:t> </a:t>
            </a:r>
            <a:r>
              <a:rPr lang="de-DE" b="0" u="none" dirty="0"/>
              <a:t>Chloroform, Dichlormethan, Tetrachlorkohlenstoff und deren </a:t>
            </a:r>
            <a:r>
              <a:rPr lang="de-DE" b="0" u="none" dirty="0" smtClean="0"/>
              <a:t>Gemische.</a:t>
            </a:r>
            <a:endParaRPr lang="de-DE" b="0" u="none" dirty="0"/>
          </a:p>
          <a:p>
            <a:endParaRPr lang="de-DE" b="0" u="none" dirty="0"/>
          </a:p>
        </p:txBody>
      </p:sp>
      <p:sp>
        <p:nvSpPr>
          <p:cNvPr id="7" name="Textfeld 6"/>
          <p:cNvSpPr txBox="1"/>
          <p:nvPr/>
        </p:nvSpPr>
        <p:spPr>
          <a:xfrm>
            <a:off x="4021229" y="4111912"/>
            <a:ext cx="4871251" cy="1477328"/>
          </a:xfrm>
          <a:prstGeom prst="rect">
            <a:avLst/>
          </a:prstGeom>
          <a:solidFill>
            <a:schemeClr val="bg1"/>
          </a:solidFill>
          <a:ln w="25400">
            <a:solidFill>
              <a:srgbClr val="FF0000"/>
            </a:solidFill>
          </a:ln>
        </p:spPr>
        <p:txBody>
          <a:bodyPr wrap="square" rtlCol="0">
            <a:spAutoFit/>
          </a:bodyPr>
          <a:lstStyle>
            <a:defPPr>
              <a:defRPr lang="de-DE"/>
            </a:defPPr>
            <a:lvl1pPr>
              <a:defRPr b="1" u="sng"/>
            </a:lvl1pPr>
          </a:lstStyle>
          <a:p>
            <a:r>
              <a:rPr lang="de-DE" dirty="0"/>
              <a:t>Färbelösungen</a:t>
            </a:r>
          </a:p>
          <a:p>
            <a:endParaRPr lang="de-DE" dirty="0"/>
          </a:p>
          <a:p>
            <a:r>
              <a:rPr lang="de-DE" b="0" u="none" dirty="0"/>
              <a:t>Alle wässrigen Färbelösungen wie Giemsa-</a:t>
            </a:r>
            <a:r>
              <a:rPr lang="de-DE" b="0" u="none" dirty="0" smtClean="0"/>
              <a:t>, Fuchsin Lösungen </a:t>
            </a:r>
            <a:r>
              <a:rPr lang="de-DE" b="0" u="none" dirty="0"/>
              <a:t>und </a:t>
            </a:r>
            <a:r>
              <a:rPr lang="de-DE" b="0" u="none" dirty="0" err="1"/>
              <a:t>e</a:t>
            </a:r>
            <a:r>
              <a:rPr lang="de-DE" b="0" u="none" dirty="0" err="1" smtClean="0"/>
              <a:t>thidiumbromidhaltige</a:t>
            </a:r>
            <a:r>
              <a:rPr lang="de-DE" b="0" u="none" dirty="0" smtClean="0"/>
              <a:t> Lösungsmittelgemische.</a:t>
            </a:r>
            <a:endParaRPr lang="de-DE" b="0" u="none" dirty="0"/>
          </a:p>
        </p:txBody>
      </p:sp>
      <p:sp>
        <p:nvSpPr>
          <p:cNvPr id="8" name="Textfeld 7"/>
          <p:cNvSpPr txBox="1"/>
          <p:nvPr/>
        </p:nvSpPr>
        <p:spPr>
          <a:xfrm>
            <a:off x="4021228" y="5818038"/>
            <a:ext cx="4871252" cy="923330"/>
          </a:xfrm>
          <a:prstGeom prst="rect">
            <a:avLst/>
          </a:prstGeom>
          <a:solidFill>
            <a:schemeClr val="bg1"/>
          </a:solidFill>
          <a:ln w="25400">
            <a:solidFill>
              <a:srgbClr val="FF0000"/>
            </a:solidFill>
          </a:ln>
        </p:spPr>
        <p:txBody>
          <a:bodyPr wrap="square" rtlCol="0">
            <a:spAutoFit/>
          </a:bodyPr>
          <a:lstStyle/>
          <a:p>
            <a:r>
              <a:rPr lang="de-DE" b="1" u="sng" dirty="0" smtClean="0"/>
              <a:t>Paraformaldehydlösungen:</a:t>
            </a:r>
          </a:p>
          <a:p>
            <a:endParaRPr lang="de-DE" dirty="0"/>
          </a:p>
          <a:p>
            <a:r>
              <a:rPr lang="de-DE" dirty="0" smtClean="0"/>
              <a:t>Alle Formaldehydlösungen aller Konzentrationen.</a:t>
            </a:r>
            <a:endParaRPr lang="de-DE" dirty="0"/>
          </a:p>
        </p:txBody>
      </p:sp>
      <p:sp>
        <p:nvSpPr>
          <p:cNvPr id="9" name="TextBox 1"/>
          <p:cNvSpPr txBox="1"/>
          <p:nvPr/>
        </p:nvSpPr>
        <p:spPr>
          <a:xfrm>
            <a:off x="107504" y="6218148"/>
            <a:ext cx="2304256" cy="646331"/>
          </a:xfrm>
          <a:prstGeom prst="rect">
            <a:avLst/>
          </a:prstGeom>
          <a:noFill/>
        </p:spPr>
        <p:txBody>
          <a:bodyPr wrap="square" rtlCol="0">
            <a:spAutoFit/>
          </a:bodyPr>
          <a:lstStyle/>
          <a:p>
            <a:r>
              <a:rPr lang="de-DE" b="1" u="sng" dirty="0" smtClean="0"/>
              <a:t>Im Raum:   0.02                    und im Keller:  01.27</a:t>
            </a:r>
            <a:endParaRPr lang="de-DE" b="1" u="sng" dirty="0"/>
          </a:p>
        </p:txBody>
      </p:sp>
      <p:sp>
        <p:nvSpPr>
          <p:cNvPr id="2" name="TextBox 1"/>
          <p:cNvSpPr txBox="1"/>
          <p:nvPr/>
        </p:nvSpPr>
        <p:spPr>
          <a:xfrm>
            <a:off x="107504" y="35913"/>
            <a:ext cx="8784976" cy="584775"/>
          </a:xfrm>
          <a:prstGeom prst="rect">
            <a:avLst/>
          </a:prstGeom>
          <a:noFill/>
        </p:spPr>
        <p:txBody>
          <a:bodyPr wrap="square" rtlCol="0">
            <a:spAutoFit/>
          </a:bodyPr>
          <a:lstStyle/>
          <a:p>
            <a:pPr algn="ctr"/>
            <a:r>
              <a:rPr lang="de-DE" sz="3200" b="1" u="sng" dirty="0" smtClean="0"/>
              <a:t>Flüssige Gefahrstoffe und deren Gemische</a:t>
            </a:r>
            <a:endParaRPr lang="de-DE" sz="3200" b="1" u="sng" dirty="0"/>
          </a:p>
        </p:txBody>
      </p:sp>
    </p:spTree>
    <p:extLst>
      <p:ext uri="{BB962C8B-B14F-4D97-AF65-F5344CB8AC3E}">
        <p14:creationId xmlns:p14="http://schemas.microsoft.com/office/powerpoint/2010/main" val="192328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052736"/>
            <a:ext cx="8640960" cy="1077218"/>
          </a:xfrm>
          <a:prstGeom prst="rect">
            <a:avLst/>
          </a:prstGeom>
          <a:noFill/>
        </p:spPr>
        <p:txBody>
          <a:bodyPr wrap="square" rtlCol="0">
            <a:spAutoFit/>
          </a:bodyPr>
          <a:lstStyle/>
          <a:p>
            <a:pPr algn="ctr"/>
            <a:r>
              <a:rPr lang="de-DE" sz="3200" b="1" u="sng" dirty="0" smtClean="0"/>
              <a:t>Sonderreglung für biologisches Material der </a:t>
            </a:r>
          </a:p>
          <a:p>
            <a:pPr algn="ctr"/>
            <a:r>
              <a:rPr lang="de-DE" sz="3200" b="1" u="sng" dirty="0" smtClean="0"/>
              <a:t>Risikogruppe 2 und 3**</a:t>
            </a:r>
            <a:endParaRPr lang="de-DE" sz="3200" b="1" u="sng"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557" y="2492896"/>
            <a:ext cx="3978885" cy="3486587"/>
          </a:xfrm>
          <a:prstGeom prst="rect">
            <a:avLst/>
          </a:prstGeom>
        </p:spPr>
      </p:pic>
    </p:spTree>
    <p:extLst>
      <p:ext uri="{BB962C8B-B14F-4D97-AF65-F5344CB8AC3E}">
        <p14:creationId xmlns:p14="http://schemas.microsoft.com/office/powerpoint/2010/main" val="343710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97093">
            <a:off x="-164172" y="2177034"/>
            <a:ext cx="3212237" cy="313685"/>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1724">
            <a:off x="8305642" y="620578"/>
            <a:ext cx="222088" cy="283068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700" y="4257772"/>
            <a:ext cx="1147770" cy="2483596"/>
          </a:xfrm>
          <a:prstGeom prst="rect">
            <a:avLst/>
          </a:prstGeom>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r="5829"/>
          <a:stretch/>
        </p:blipFill>
        <p:spPr>
          <a:xfrm>
            <a:off x="43152" y="3886431"/>
            <a:ext cx="2224592" cy="2926945"/>
          </a:xfrm>
          <a:prstGeom prst="rect">
            <a:avLst/>
          </a:prstGeom>
        </p:spPr>
      </p:pic>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29658" flipV="1">
            <a:off x="-1085716" y="2330443"/>
            <a:ext cx="3212237" cy="270552"/>
          </a:xfrm>
          <a:prstGeom prst="rect">
            <a:avLst/>
          </a:prstGeom>
        </p:spPr>
      </p:pic>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810856">
            <a:off x="357549" y="2162851"/>
            <a:ext cx="3212237" cy="313685"/>
          </a:xfrm>
          <a:prstGeom prst="rect">
            <a:avLst/>
          </a:prstGeom>
        </p:spPr>
      </p:pic>
      <p:sp>
        <p:nvSpPr>
          <p:cNvPr id="9" name="Pfeil nach rechts 8"/>
          <p:cNvSpPr/>
          <p:nvPr/>
        </p:nvSpPr>
        <p:spPr>
          <a:xfrm flipH="1">
            <a:off x="2122667" y="4581128"/>
            <a:ext cx="649133" cy="33705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47186" flipH="1">
            <a:off x="6695492" y="1455847"/>
            <a:ext cx="274769" cy="2830683"/>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14797">
            <a:off x="7614271" y="1439460"/>
            <a:ext cx="217937" cy="2777775"/>
          </a:xfrm>
          <a:prstGeom prst="rect">
            <a:avLst/>
          </a:prstGeom>
        </p:spPr>
      </p:pic>
      <p:sp>
        <p:nvSpPr>
          <p:cNvPr id="12" name="Textfeld 11"/>
          <p:cNvSpPr txBox="1"/>
          <p:nvPr/>
        </p:nvSpPr>
        <p:spPr>
          <a:xfrm>
            <a:off x="107504" y="7794"/>
            <a:ext cx="3320752" cy="923330"/>
          </a:xfrm>
          <a:prstGeom prst="rect">
            <a:avLst/>
          </a:prstGeom>
          <a:noFill/>
        </p:spPr>
        <p:txBody>
          <a:bodyPr wrap="square" rtlCol="0">
            <a:spAutoFit/>
          </a:bodyPr>
          <a:lstStyle/>
          <a:p>
            <a:r>
              <a:rPr lang="de-DE" dirty="0" smtClean="0"/>
              <a:t>Plastik- Einwegpipetten kommen in die verschließbare </a:t>
            </a:r>
          </a:p>
          <a:p>
            <a:r>
              <a:rPr lang="de-DE" dirty="0" smtClean="0"/>
              <a:t>Pipetten-Tonne.</a:t>
            </a:r>
            <a:endParaRPr lang="de-DE" dirty="0"/>
          </a:p>
        </p:txBody>
      </p:sp>
      <p:sp>
        <p:nvSpPr>
          <p:cNvPr id="13" name="Textfeld 12"/>
          <p:cNvSpPr txBox="1"/>
          <p:nvPr/>
        </p:nvSpPr>
        <p:spPr>
          <a:xfrm>
            <a:off x="6084168" y="44624"/>
            <a:ext cx="2322716" cy="1477328"/>
          </a:xfrm>
          <a:prstGeom prst="rect">
            <a:avLst/>
          </a:prstGeom>
          <a:noFill/>
        </p:spPr>
        <p:txBody>
          <a:bodyPr wrap="square" rtlCol="0">
            <a:spAutoFit/>
          </a:bodyPr>
          <a:lstStyle/>
          <a:p>
            <a:r>
              <a:rPr lang="de-DE" dirty="0" smtClean="0"/>
              <a:t>Pasteur-Glaspipetten kommen in die vorgesehenen Kanister mit Deckel. Erhältlich im Raum 2.22.  </a:t>
            </a:r>
            <a:endParaRPr lang="de-DE" dirty="0"/>
          </a:p>
        </p:txBody>
      </p:sp>
      <p:sp>
        <p:nvSpPr>
          <p:cNvPr id="14" name="Textfeld 13"/>
          <p:cNvSpPr txBox="1"/>
          <p:nvPr/>
        </p:nvSpPr>
        <p:spPr>
          <a:xfrm>
            <a:off x="2761384" y="4228053"/>
            <a:ext cx="4511742" cy="2585323"/>
          </a:xfrm>
          <a:prstGeom prst="rect">
            <a:avLst/>
          </a:prstGeom>
          <a:noFill/>
        </p:spPr>
        <p:txBody>
          <a:bodyPr wrap="square" rtlCol="0">
            <a:spAutoFit/>
          </a:bodyPr>
          <a:lstStyle/>
          <a:p>
            <a:r>
              <a:rPr lang="de-DE" dirty="0" smtClean="0"/>
              <a:t>Die volle Tonne wird in die Spülküche 2.29/30.  transportiert; dann wird die innere Tüte, mit den Pipetten, in eine Autoklaviertonnen für S2 überführt.</a:t>
            </a:r>
          </a:p>
          <a:p>
            <a:r>
              <a:rPr lang="de-DE" dirty="0" smtClean="0"/>
              <a:t>Anschließend wird die Tonne wieder mit einer neuen Tüte bestückt, so dass wieder zwei Tüten in der Tonne sind. Sollten beide Tüten kontaminiert sein, dann bitte beide in die Autoklaviertonne überführen.</a:t>
            </a:r>
            <a:endParaRPr lang="de-DE" dirty="0"/>
          </a:p>
        </p:txBody>
      </p:sp>
    </p:spTree>
    <p:extLst>
      <p:ext uri="{BB962C8B-B14F-4D97-AF65-F5344CB8AC3E}">
        <p14:creationId xmlns:p14="http://schemas.microsoft.com/office/powerpoint/2010/main" val="290167453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0BC92BCA9454CBBC355E2BC9825F0" ma:contentTypeVersion="2" ma:contentTypeDescription="Create a new document." ma:contentTypeScope="" ma:versionID="0b5fd5fa7c7dd3b033d07ab793d433a7">
  <xsd:schema xmlns:xsd="http://www.w3.org/2001/XMLSchema" xmlns:xs="http://www.w3.org/2001/XMLSchema" xmlns:p="http://schemas.microsoft.com/office/2006/metadata/properties" xmlns:ns2="b84e15fe-83c5-4c0a-9202-d2c93f9d3bfc" targetNamespace="http://schemas.microsoft.com/office/2006/metadata/properties" ma:root="true" ma:fieldsID="35aa14907431c2867528c3495a714bc0" ns2:_="">
    <xsd:import namespace="b84e15fe-83c5-4c0a-9202-d2c93f9d3bfc"/>
    <xsd:element name="properties">
      <xsd:complexType>
        <xsd:sequence>
          <xsd:element name="documentManagement">
            <xsd:complexType>
              <xsd:all>
                <xsd:element ref="ns2:Kategori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e15fe-83c5-4c0a-9202-d2c93f9d3bfc" elementFormDefault="qualified">
    <xsd:import namespace="http://schemas.microsoft.com/office/2006/documentManagement/types"/>
    <xsd:import namespace="http://schemas.microsoft.com/office/infopath/2007/PartnerControls"/>
    <xsd:element name="Kategorie" ma:index="8" ma:displayName="Kategorie" ma:default="Chemikalien" ma:format="Dropdown" ma:internalName="Kategorie">
      <xsd:simpleType>
        <xsd:restriction base="dms:Choice">
          <xsd:enumeration value="Unterweisungen"/>
          <xsd:enumeration value="Brandschutz"/>
          <xsd:enumeration value="Mutterschutz"/>
          <xsd:enumeration value="Chemikalien"/>
          <xsd:enumeration value="Betriebsanweisungen"/>
          <xsd:enumeration value="Gesetze+Verordnungen"/>
          <xsd:enumeration value="ErsteHilfe"/>
          <xsd:enumeration value="Radiation_Protection"/>
          <xsd:enumeration value="Gefahrstoffregister"/>
          <xsd:enumeration value="Arbeitsunfall"/>
          <xsd:enumeration value="Hygiene+Hautschutz"/>
          <xsd:enumeration value="Büroarbeitsplätz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egorie xmlns="b84e15fe-83c5-4c0a-9202-d2c93f9d3bfc">Chemikalien</Kategorie>
  </documentManagement>
</p:properties>
</file>

<file path=customXml/itemProps1.xml><?xml version="1.0" encoding="utf-8"?>
<ds:datastoreItem xmlns:ds="http://schemas.openxmlformats.org/officeDocument/2006/customXml" ds:itemID="{6DC189C6-F662-46CD-B8E2-F4E1079ACC56}"/>
</file>

<file path=customXml/itemProps2.xml><?xml version="1.0" encoding="utf-8"?>
<ds:datastoreItem xmlns:ds="http://schemas.openxmlformats.org/officeDocument/2006/customXml" ds:itemID="{0913CF1A-4E32-490A-83A8-F19E6CCF04DF}"/>
</file>

<file path=customXml/itemProps3.xml><?xml version="1.0" encoding="utf-8"?>
<ds:datastoreItem xmlns:ds="http://schemas.openxmlformats.org/officeDocument/2006/customXml" ds:itemID="{20DEF5DB-D637-427C-8563-96E76BDD8B9C}"/>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Bildschirmpräsentation (4:3)</PresentationFormat>
  <Paragraphs>65</Paragraphs>
  <Slides>13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Calibri</vt:lpstr>
      <vt:lpstr>Larissa</vt:lpstr>
      <vt:lpstr>Müllentsorgung kurz und knapp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DRFZ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Müllentsorgung kurz und knapp</dc:title>
  <dc:creator>temp</dc:creator>
  <cp:lastModifiedBy>robert r.guenther</cp:lastModifiedBy>
  <cp:revision>95</cp:revision>
  <dcterms:created xsi:type="dcterms:W3CDTF">2015-02-20T12:16:45Z</dcterms:created>
  <dcterms:modified xsi:type="dcterms:W3CDTF">2023-07-20T15:10:02Z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0x01010071B0BC92BCA9454CBBC355E2BC9825F0</vt:lpwstr>
  </property>
</Properties>
</file>