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863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10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176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8048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945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483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026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972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64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02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50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4C942-69AE-4F1D-A6C7-85C314616C80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57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coverage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 </a:t>
            </a:r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DRFZ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92896"/>
            <a:ext cx="2304256" cy="426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28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500" y="1340768"/>
            <a:ext cx="9144000" cy="1742892"/>
          </a:xfrm>
        </p:spPr>
        <p:txBody>
          <a:bodyPr>
            <a:noAutofit/>
          </a:bodyPr>
          <a:lstStyle/>
          <a:p>
            <a:r>
              <a:rPr lang="de-DE" sz="2500" dirty="0" smtClean="0"/>
              <a:t>The </a:t>
            </a:r>
            <a:r>
              <a:rPr lang="de-DE" sz="2500" dirty="0" err="1" smtClean="0"/>
              <a:t>insurance</a:t>
            </a:r>
            <a:r>
              <a:rPr lang="de-DE" sz="2500" dirty="0" smtClean="0"/>
              <a:t> </a:t>
            </a:r>
            <a:r>
              <a:rPr lang="de-DE" sz="2500" dirty="0" err="1" smtClean="0"/>
              <a:t>company</a:t>
            </a:r>
            <a:r>
              <a:rPr lang="de-DE" sz="2500" dirty="0" smtClean="0"/>
              <a:t> </a:t>
            </a:r>
            <a:r>
              <a:rPr lang="de-DE" sz="2500" dirty="0" err="1" smtClean="0"/>
              <a:t>of</a:t>
            </a:r>
            <a:r>
              <a:rPr lang="de-DE" sz="2500" dirty="0" smtClean="0"/>
              <a:t> </a:t>
            </a:r>
            <a:r>
              <a:rPr lang="de-DE" sz="2500" dirty="0" err="1" smtClean="0"/>
              <a:t>the</a:t>
            </a:r>
            <a:r>
              <a:rPr lang="de-DE" sz="2500" dirty="0" smtClean="0"/>
              <a:t> DRFZ </a:t>
            </a:r>
            <a:r>
              <a:rPr lang="de-DE" sz="2500" dirty="0" err="1" smtClean="0"/>
              <a:t>is</a:t>
            </a:r>
            <a:r>
              <a:rPr lang="de-DE" sz="2500" dirty="0" smtClean="0"/>
              <a:t> </a:t>
            </a:r>
            <a:r>
              <a:rPr lang="de-DE" sz="2500" dirty="0" err="1" smtClean="0"/>
              <a:t>the</a:t>
            </a:r>
            <a:r>
              <a:rPr lang="de-DE" sz="2500" dirty="0" smtClean="0"/>
              <a:t>  „ </a:t>
            </a:r>
            <a:r>
              <a:rPr lang="de-DE" sz="2500" dirty="0" err="1" smtClean="0"/>
              <a:t>Workers</a:t>
            </a:r>
            <a:r>
              <a:rPr lang="de-DE" sz="2500" dirty="0" smtClean="0"/>
              <a:t> </a:t>
            </a:r>
            <a:r>
              <a:rPr lang="de-DE" sz="2500" dirty="0" err="1" smtClean="0"/>
              <a:t>compensation</a:t>
            </a:r>
            <a:r>
              <a:rPr lang="de-DE" sz="2500" dirty="0" smtClean="0"/>
              <a:t>  </a:t>
            </a:r>
            <a:r>
              <a:rPr lang="de-DE" sz="2500" dirty="0" err="1" smtClean="0"/>
              <a:t>board</a:t>
            </a:r>
            <a:r>
              <a:rPr lang="de-DE" sz="2500" dirty="0" smtClean="0"/>
              <a:t> </a:t>
            </a:r>
            <a:r>
              <a:rPr lang="de-DE" sz="2500" dirty="0" err="1" smtClean="0"/>
              <a:t>for</a:t>
            </a:r>
            <a:r>
              <a:rPr lang="de-DE" sz="2500" dirty="0" smtClean="0"/>
              <a:t> </a:t>
            </a:r>
            <a:r>
              <a:rPr lang="de-DE" sz="2500" dirty="0" err="1" smtClean="0"/>
              <a:t>health</a:t>
            </a:r>
            <a:r>
              <a:rPr lang="de-DE" sz="2500" dirty="0" smtClean="0"/>
              <a:t> </a:t>
            </a:r>
            <a:r>
              <a:rPr lang="de-DE" sz="2500" dirty="0" err="1" smtClean="0"/>
              <a:t>service</a:t>
            </a:r>
            <a:r>
              <a:rPr lang="de-DE" sz="2500" dirty="0" smtClean="0"/>
              <a:t> </a:t>
            </a:r>
            <a:r>
              <a:rPr lang="de-DE" sz="2500" dirty="0" err="1" smtClean="0"/>
              <a:t>and</a:t>
            </a:r>
            <a:r>
              <a:rPr lang="de-DE" sz="2500" dirty="0" smtClean="0"/>
              <a:t> </a:t>
            </a:r>
            <a:r>
              <a:rPr lang="de-DE" sz="2500" dirty="0" err="1" smtClean="0"/>
              <a:t>puplic</a:t>
            </a:r>
            <a:r>
              <a:rPr lang="de-DE" sz="2500" dirty="0" smtClean="0"/>
              <a:t> </a:t>
            </a:r>
            <a:r>
              <a:rPr lang="de-DE" sz="2500" dirty="0" err="1" smtClean="0"/>
              <a:t>welfare</a:t>
            </a:r>
            <a:r>
              <a:rPr lang="de-DE" sz="2500" dirty="0" smtClean="0"/>
              <a:t> (BGW)“</a:t>
            </a:r>
            <a:r>
              <a:rPr lang="de-DE" sz="2500" dirty="0"/>
              <a:t/>
            </a:r>
            <a:br>
              <a:rPr lang="de-DE" sz="2500" dirty="0"/>
            </a:br>
            <a:r>
              <a:rPr lang="de-DE" sz="2000" i="1" dirty="0" smtClean="0"/>
              <a:t>[ </a:t>
            </a:r>
            <a:r>
              <a:rPr lang="de-DE" sz="2000" b="1" i="1" u="sng" dirty="0" smtClean="0"/>
              <a:t>B</a:t>
            </a:r>
            <a:r>
              <a:rPr lang="de-DE" sz="2000" i="1" dirty="0" smtClean="0"/>
              <a:t>erufsgenossenschaft </a:t>
            </a:r>
            <a:r>
              <a:rPr lang="de-DE" sz="2000" i="1" dirty="0" smtClean="0"/>
              <a:t>für </a:t>
            </a:r>
            <a:r>
              <a:rPr lang="de-DE" sz="2000" b="1" i="1" u="sng" dirty="0" smtClean="0"/>
              <a:t>G</a:t>
            </a:r>
            <a:r>
              <a:rPr lang="de-DE" sz="2000" i="1" dirty="0" smtClean="0"/>
              <a:t>esundheitsdienst und </a:t>
            </a:r>
            <a:r>
              <a:rPr lang="de-DE" sz="2000" b="1" i="1" u="sng" dirty="0" smtClean="0"/>
              <a:t>W</a:t>
            </a:r>
            <a:r>
              <a:rPr lang="de-DE" sz="2000" i="1" dirty="0" smtClean="0"/>
              <a:t>ohlfahrtspflege</a:t>
            </a:r>
            <a:r>
              <a:rPr lang="de-DE" sz="2500" dirty="0" smtClean="0"/>
              <a:t>]</a:t>
            </a:r>
            <a:endParaRPr lang="de-DE" sz="2500" dirty="0"/>
          </a:p>
        </p:txBody>
      </p:sp>
      <p:sp>
        <p:nvSpPr>
          <p:cNvPr id="5" name="Textfeld 4"/>
          <p:cNvSpPr txBox="1"/>
          <p:nvPr/>
        </p:nvSpPr>
        <p:spPr>
          <a:xfrm>
            <a:off x="1907704" y="178073"/>
            <a:ext cx="5112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u="sng" dirty="0" smtClean="0"/>
              <a:t>Common</a:t>
            </a:r>
            <a:endParaRPr lang="de-DE" sz="5400" u="sng" dirty="0"/>
          </a:p>
        </p:txBody>
      </p:sp>
      <p:sp>
        <p:nvSpPr>
          <p:cNvPr id="7" name="Textfeld 6"/>
          <p:cNvSpPr txBox="1"/>
          <p:nvPr/>
        </p:nvSpPr>
        <p:spPr>
          <a:xfrm>
            <a:off x="4080047" y="3083660"/>
            <a:ext cx="4199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 smtClean="0">
                <a:solidFill>
                  <a:srgbClr val="FF0000"/>
                </a:solidFill>
              </a:rPr>
              <a:t>Keep </a:t>
            </a:r>
            <a:r>
              <a:rPr lang="de-DE" i="1" dirty="0" err="1" smtClean="0">
                <a:solidFill>
                  <a:srgbClr val="FF0000"/>
                </a:solidFill>
              </a:rPr>
              <a:t>that</a:t>
            </a:r>
            <a:r>
              <a:rPr lang="de-DE" i="1" dirty="0" smtClean="0">
                <a:solidFill>
                  <a:srgbClr val="FF0000"/>
                </a:solidFill>
              </a:rPr>
              <a:t> in </a:t>
            </a:r>
            <a:r>
              <a:rPr lang="de-DE" i="1" dirty="0" err="1" smtClean="0">
                <a:solidFill>
                  <a:srgbClr val="FF0000"/>
                </a:solidFill>
              </a:rPr>
              <a:t>mind</a:t>
            </a:r>
            <a:r>
              <a:rPr lang="de-DE" i="1" dirty="0" smtClean="0">
                <a:solidFill>
                  <a:srgbClr val="FF0000"/>
                </a:solidFill>
              </a:rPr>
              <a:t> </a:t>
            </a:r>
            <a:r>
              <a:rPr lang="de-DE" i="1" dirty="0" err="1" smtClean="0">
                <a:solidFill>
                  <a:srgbClr val="FF0000"/>
                </a:solidFill>
              </a:rPr>
              <a:t>for</a:t>
            </a:r>
            <a:r>
              <a:rPr lang="de-DE" i="1" dirty="0" smtClean="0">
                <a:solidFill>
                  <a:srgbClr val="FF0000"/>
                </a:solidFill>
              </a:rPr>
              <a:t> </a:t>
            </a:r>
            <a:r>
              <a:rPr lang="de-DE" i="1" dirty="0" err="1" smtClean="0">
                <a:solidFill>
                  <a:srgbClr val="FF0000"/>
                </a:solidFill>
              </a:rPr>
              <a:t>the</a:t>
            </a:r>
            <a:r>
              <a:rPr lang="de-DE" i="1" dirty="0" smtClean="0">
                <a:solidFill>
                  <a:srgbClr val="FF0000"/>
                </a:solidFill>
              </a:rPr>
              <a:t> </a:t>
            </a:r>
            <a:r>
              <a:rPr lang="de-DE" i="1" dirty="0" err="1" smtClean="0">
                <a:solidFill>
                  <a:srgbClr val="FF0000"/>
                </a:solidFill>
              </a:rPr>
              <a:t>accident</a:t>
            </a:r>
            <a:r>
              <a:rPr lang="de-DE" i="1" dirty="0" smtClean="0">
                <a:solidFill>
                  <a:srgbClr val="FF0000"/>
                </a:solidFill>
              </a:rPr>
              <a:t> </a:t>
            </a:r>
            <a:r>
              <a:rPr lang="de-DE" i="1" dirty="0" err="1" smtClean="0">
                <a:solidFill>
                  <a:srgbClr val="FF0000"/>
                </a:solidFill>
              </a:rPr>
              <a:t>insurance</a:t>
            </a:r>
            <a:r>
              <a:rPr lang="de-DE" i="1" dirty="0" smtClean="0">
                <a:solidFill>
                  <a:srgbClr val="FF0000"/>
                </a:solidFill>
              </a:rPr>
              <a:t> </a:t>
            </a:r>
            <a:r>
              <a:rPr lang="de-DE" i="1" dirty="0" err="1" smtClean="0">
                <a:solidFill>
                  <a:srgbClr val="FF0000"/>
                </a:solidFill>
              </a:rPr>
              <a:t>consultant</a:t>
            </a:r>
            <a:endParaRPr lang="de-DE" i="1" dirty="0">
              <a:solidFill>
                <a:srgbClr val="FF0000"/>
              </a:solidFill>
            </a:endParaRPr>
          </a:p>
        </p:txBody>
      </p:sp>
      <p:sp>
        <p:nvSpPr>
          <p:cNvPr id="8" name="Rechteckiger Pfeil 7"/>
          <p:cNvSpPr/>
          <p:nvPr/>
        </p:nvSpPr>
        <p:spPr>
          <a:xfrm rot="10800000" flipH="1">
            <a:off x="3275856" y="2814731"/>
            <a:ext cx="792088" cy="537858"/>
          </a:xfrm>
          <a:prstGeom prst="bentArrow">
            <a:avLst>
              <a:gd name="adj1" fmla="val 25000"/>
              <a:gd name="adj2" fmla="val 25000"/>
              <a:gd name="adj3" fmla="val 50000"/>
              <a:gd name="adj4" fmla="val 43750"/>
            </a:avLst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215900" y="4221088"/>
            <a:ext cx="8676580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/>
              <a:t>All </a:t>
            </a:r>
            <a:r>
              <a:rPr lang="de-DE" sz="2800" b="1" dirty="0" err="1" smtClean="0"/>
              <a:t>those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who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have</a:t>
            </a:r>
            <a:r>
              <a:rPr lang="de-DE" sz="2800" b="1" dirty="0" smtClean="0"/>
              <a:t> a </a:t>
            </a:r>
            <a:r>
              <a:rPr lang="de-DE" sz="2800" b="1" dirty="0" err="1" smtClean="0"/>
              <a:t>contract</a:t>
            </a:r>
            <a:r>
              <a:rPr lang="de-DE" sz="2800" b="1" dirty="0" smtClean="0"/>
              <a:t> at </a:t>
            </a:r>
            <a:r>
              <a:rPr lang="de-DE" sz="2800" b="1" dirty="0" err="1" smtClean="0"/>
              <a:t>the</a:t>
            </a:r>
            <a:r>
              <a:rPr lang="de-DE" sz="2800" b="1" dirty="0" smtClean="0"/>
              <a:t> DRFZ </a:t>
            </a:r>
            <a:r>
              <a:rPr lang="de-DE" sz="2800" b="1" dirty="0" err="1" smtClean="0"/>
              <a:t>are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covered</a:t>
            </a:r>
            <a:r>
              <a:rPr lang="de-DE" sz="2800" b="1" dirty="0" smtClean="0"/>
              <a:t> .</a:t>
            </a:r>
            <a:endParaRPr lang="de-DE" sz="2800" b="1" dirty="0"/>
          </a:p>
        </p:txBody>
      </p:sp>
      <p:sp>
        <p:nvSpPr>
          <p:cNvPr id="10" name="AutoShape 2" descr="BGW onlin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AutoShape 4" descr="BGW online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AutoShape 6" descr="https://www.bgw-online.de/SiteGlobals/StyleBundles/Bilder/BGWonline/master/bgw_logo_normal.png?__blob=normal&amp;v=6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" name="AutoShape 8" descr="https://www.bgw-online.de/SiteGlobals/StyleBundles/Bilder/BGWonline/master/bgw_logo_normal.png?__blob=normal&amp;v=6"/>
          <p:cNvSpPr>
            <a:spLocks noChangeAspect="1" noChangeArrowheads="1"/>
          </p:cNvSpPr>
          <p:nvPr/>
        </p:nvSpPr>
        <p:spPr bwMode="auto">
          <a:xfrm>
            <a:off x="520700" y="3206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585" y="206050"/>
            <a:ext cx="1771154" cy="98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86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51520" y="404664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de-DE" u="sng" dirty="0" err="1" smtClean="0"/>
              <a:t>What</a:t>
            </a:r>
            <a:r>
              <a:rPr lang="de-DE" u="sng" dirty="0" smtClean="0"/>
              <a:t> </a:t>
            </a:r>
            <a:r>
              <a:rPr lang="de-DE" u="sng" dirty="0" err="1" smtClean="0"/>
              <a:t>is</a:t>
            </a:r>
            <a:r>
              <a:rPr lang="de-DE" u="sng" dirty="0" smtClean="0"/>
              <a:t> a </a:t>
            </a:r>
            <a:r>
              <a:rPr lang="de-DE" u="sng" dirty="0" err="1" smtClean="0"/>
              <a:t>work</a:t>
            </a:r>
            <a:r>
              <a:rPr lang="de-DE" u="sng" dirty="0" smtClean="0"/>
              <a:t> </a:t>
            </a:r>
            <a:r>
              <a:rPr lang="de-DE" u="sng" dirty="0" err="1" smtClean="0"/>
              <a:t>related</a:t>
            </a:r>
            <a:r>
              <a:rPr lang="de-DE" u="sng" dirty="0" smtClean="0"/>
              <a:t> </a:t>
            </a:r>
            <a:r>
              <a:rPr lang="de-DE" u="sng" dirty="0" err="1" smtClean="0"/>
              <a:t>accident</a:t>
            </a:r>
            <a:r>
              <a:rPr lang="de-DE" u="sng" dirty="0" smtClean="0"/>
              <a:t>?:</a:t>
            </a:r>
            <a:r>
              <a:rPr lang="de-DE" dirty="0" smtClean="0"/>
              <a:t>	</a:t>
            </a:r>
            <a:r>
              <a:rPr lang="de-DE" dirty="0" smtClean="0"/>
              <a:t>An </a:t>
            </a:r>
            <a:r>
              <a:rPr lang="de-DE" dirty="0" err="1" smtClean="0"/>
              <a:t>accident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occurs</a:t>
            </a:r>
            <a:r>
              <a:rPr lang="de-DE" dirty="0" smtClean="0"/>
              <a:t> </a:t>
            </a:r>
            <a:r>
              <a:rPr lang="de-DE" dirty="0" err="1" smtClean="0"/>
              <a:t>inside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DRFZ/MPI 	</a:t>
            </a:r>
            <a:r>
              <a:rPr lang="de-DE" dirty="0" err="1" smtClean="0"/>
              <a:t>building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direct</a:t>
            </a:r>
            <a:r>
              <a:rPr lang="de-DE" dirty="0" smtClean="0"/>
              <a:t> </a:t>
            </a:r>
            <a:r>
              <a:rPr lang="de-DE" dirty="0" err="1" smtClean="0"/>
              <a:t>way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back, 	but also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way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Mensa </a:t>
            </a:r>
            <a:r>
              <a:rPr lang="de-DE" dirty="0" err="1" smtClean="0"/>
              <a:t>and</a:t>
            </a:r>
            <a:r>
              <a:rPr lang="de-DE" dirty="0" smtClean="0"/>
              <a:t> back.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244688" y="1792256"/>
            <a:ext cx="3607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de-DE" u="sng" dirty="0" err="1" smtClean="0"/>
              <a:t>When</a:t>
            </a:r>
            <a:r>
              <a:rPr lang="de-DE" u="sng" dirty="0" smtClean="0"/>
              <a:t> must an </a:t>
            </a:r>
            <a:r>
              <a:rPr lang="de-DE" u="sng" dirty="0" err="1" smtClean="0"/>
              <a:t>accident</a:t>
            </a:r>
            <a:r>
              <a:rPr lang="de-DE" u="sng" dirty="0" smtClean="0"/>
              <a:t> </a:t>
            </a:r>
            <a:r>
              <a:rPr lang="de-DE" u="sng" dirty="0" err="1" smtClean="0"/>
              <a:t>notification</a:t>
            </a:r>
            <a:r>
              <a:rPr lang="de-DE" u="sng" dirty="0" smtClean="0"/>
              <a:t> </a:t>
            </a:r>
          </a:p>
          <a:p>
            <a:pPr>
              <a:tabLst>
                <a:tab pos="4032250" algn="l"/>
              </a:tabLst>
            </a:pPr>
            <a:r>
              <a:rPr lang="de-DE" u="sng" dirty="0" smtClean="0"/>
              <a:t>form must </a:t>
            </a:r>
            <a:r>
              <a:rPr lang="de-DE" u="sng" dirty="0" err="1" smtClean="0"/>
              <a:t>be</a:t>
            </a:r>
            <a:r>
              <a:rPr lang="de-DE" u="sng" dirty="0" smtClean="0"/>
              <a:t> </a:t>
            </a:r>
            <a:r>
              <a:rPr lang="de-DE" u="sng" dirty="0" err="1" smtClean="0"/>
              <a:t>filled</a:t>
            </a:r>
            <a:r>
              <a:rPr lang="de-DE" u="sng" dirty="0" smtClean="0"/>
              <a:t> out?: </a:t>
            </a:r>
            <a:r>
              <a:rPr lang="de-DE" dirty="0"/>
              <a:t>	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244688" y="3284983"/>
            <a:ext cx="4283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de-DE" u="sng" dirty="0" smtClean="0"/>
              <a:t>Who </a:t>
            </a:r>
            <a:r>
              <a:rPr lang="de-DE" u="sng" dirty="0" err="1" smtClean="0"/>
              <a:t>is</a:t>
            </a:r>
            <a:r>
              <a:rPr lang="de-DE" u="sng" dirty="0" smtClean="0"/>
              <a:t> </a:t>
            </a:r>
            <a:r>
              <a:rPr lang="de-DE" u="sng" dirty="0" err="1" smtClean="0"/>
              <a:t>the</a:t>
            </a:r>
            <a:r>
              <a:rPr lang="de-DE" u="sng" dirty="0" smtClean="0"/>
              <a:t> </a:t>
            </a:r>
            <a:r>
              <a:rPr lang="de-DE" u="sng" dirty="0" err="1" smtClean="0"/>
              <a:t>accident</a:t>
            </a:r>
            <a:r>
              <a:rPr lang="de-DE" u="sng" dirty="0" smtClean="0"/>
              <a:t> </a:t>
            </a:r>
            <a:r>
              <a:rPr lang="de-DE" u="sng" dirty="0" err="1" smtClean="0"/>
              <a:t>insurance</a:t>
            </a:r>
            <a:r>
              <a:rPr lang="de-DE" u="sng" dirty="0" smtClean="0"/>
              <a:t> </a:t>
            </a:r>
          </a:p>
          <a:p>
            <a:pPr>
              <a:tabLst>
                <a:tab pos="4032250" algn="l"/>
              </a:tabLst>
            </a:pPr>
            <a:r>
              <a:rPr lang="de-DE" u="sng" dirty="0" err="1" smtClean="0"/>
              <a:t>consultant</a:t>
            </a:r>
            <a:r>
              <a:rPr lang="de-DE" u="sng" dirty="0" smtClean="0"/>
              <a:t> </a:t>
            </a:r>
            <a:r>
              <a:rPr lang="de-DE" u="sng" dirty="0" err="1" smtClean="0"/>
              <a:t>doctor</a:t>
            </a:r>
            <a:r>
              <a:rPr lang="de-DE" u="sng" dirty="0" smtClean="0"/>
              <a:t>?:</a:t>
            </a:r>
            <a:r>
              <a:rPr lang="de-DE" dirty="0" smtClean="0"/>
              <a:t>	</a:t>
            </a:r>
          </a:p>
          <a:p>
            <a:pPr>
              <a:tabLst>
                <a:tab pos="4032250" algn="l"/>
              </a:tabLst>
            </a:pPr>
            <a:r>
              <a:rPr lang="de-DE" dirty="0"/>
              <a:t>	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51520" y="5301208"/>
            <a:ext cx="402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err="1" smtClean="0"/>
              <a:t>Where</a:t>
            </a:r>
            <a:r>
              <a:rPr lang="de-DE" u="sng" dirty="0" smtClean="0"/>
              <a:t> </a:t>
            </a:r>
            <a:r>
              <a:rPr lang="de-DE" u="sng" dirty="0" err="1" smtClean="0"/>
              <a:t>can</a:t>
            </a:r>
            <a:r>
              <a:rPr lang="de-DE" u="sng" dirty="0" smtClean="0"/>
              <a:t> I find </a:t>
            </a:r>
            <a:r>
              <a:rPr lang="de-DE" u="sng" dirty="0" err="1" smtClean="0"/>
              <a:t>the</a:t>
            </a:r>
            <a:r>
              <a:rPr lang="de-DE" u="sng" dirty="0" smtClean="0"/>
              <a:t> </a:t>
            </a:r>
            <a:r>
              <a:rPr lang="de-DE" u="sng" dirty="0" err="1" smtClean="0"/>
              <a:t>notification</a:t>
            </a:r>
            <a:r>
              <a:rPr lang="de-DE" u="sng" dirty="0" smtClean="0"/>
              <a:t> </a:t>
            </a:r>
            <a:r>
              <a:rPr lang="de-DE" u="sng" dirty="0"/>
              <a:t>form</a:t>
            </a:r>
            <a:r>
              <a:rPr lang="de-DE" u="sng" dirty="0" smtClean="0"/>
              <a:t>?:</a:t>
            </a:r>
            <a:endParaRPr lang="de-DE" u="sng" dirty="0"/>
          </a:p>
        </p:txBody>
      </p:sp>
      <p:sp>
        <p:nvSpPr>
          <p:cNvPr id="9" name="Textfeld 8"/>
          <p:cNvSpPr txBox="1"/>
          <p:nvPr/>
        </p:nvSpPr>
        <p:spPr>
          <a:xfrm>
            <a:off x="4314343" y="5301208"/>
            <a:ext cx="47941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intranet</a:t>
            </a:r>
            <a:r>
              <a:rPr lang="de-DE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Job </a:t>
            </a:r>
            <a:r>
              <a:rPr lang="de-DE" dirty="0" err="1" smtClean="0"/>
              <a:t>safety</a:t>
            </a:r>
            <a:r>
              <a:rPr lang="de-DE" dirty="0" smtClean="0"/>
              <a:t>/ Arbeitsunfall </a:t>
            </a:r>
            <a:r>
              <a:rPr lang="de-DE" dirty="0" err="1" smtClean="0"/>
              <a:t>or</a:t>
            </a:r>
            <a:r>
              <a:rPr lang="de-DE" dirty="0" smtClean="0"/>
              <a:t> at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personnel</a:t>
            </a:r>
            <a:r>
              <a:rPr lang="de-DE" dirty="0" smtClean="0"/>
              <a:t> </a:t>
            </a:r>
            <a:r>
              <a:rPr lang="de-DE" dirty="0" err="1" smtClean="0"/>
              <a:t>office</a:t>
            </a:r>
            <a:r>
              <a:rPr lang="de-DE" dirty="0" smtClean="0"/>
              <a:t>, </a:t>
            </a:r>
            <a:r>
              <a:rPr lang="de-DE" dirty="0" err="1" smtClean="0"/>
              <a:t>where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form 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turned</a:t>
            </a:r>
            <a:r>
              <a:rPr lang="de-DE" dirty="0" smtClean="0"/>
              <a:t> in. 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251520" y="4221088"/>
            <a:ext cx="3845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/>
              <a:t>Who </a:t>
            </a:r>
            <a:r>
              <a:rPr lang="de-DE" u="sng" dirty="0" err="1" smtClean="0"/>
              <a:t>does</a:t>
            </a:r>
            <a:r>
              <a:rPr lang="de-DE" u="sng" dirty="0" smtClean="0"/>
              <a:t> </a:t>
            </a:r>
            <a:r>
              <a:rPr lang="de-DE" u="sng" dirty="0" err="1" smtClean="0"/>
              <a:t>the</a:t>
            </a:r>
            <a:r>
              <a:rPr lang="de-DE" u="sng" dirty="0" smtClean="0"/>
              <a:t> </a:t>
            </a:r>
            <a:r>
              <a:rPr lang="de-DE" u="sng" dirty="0" err="1" smtClean="0"/>
              <a:t>ongoing</a:t>
            </a:r>
            <a:r>
              <a:rPr lang="de-DE" u="sng" dirty="0" smtClean="0"/>
              <a:t> </a:t>
            </a:r>
            <a:r>
              <a:rPr lang="de-DE" u="sng" dirty="0" err="1" smtClean="0"/>
              <a:t>examinations</a:t>
            </a:r>
            <a:r>
              <a:rPr lang="de-DE" u="sng" dirty="0" smtClean="0"/>
              <a:t>?:</a:t>
            </a:r>
            <a:endParaRPr lang="de-DE" u="sng" dirty="0"/>
          </a:p>
        </p:txBody>
      </p:sp>
      <p:sp>
        <p:nvSpPr>
          <p:cNvPr id="14" name="Textfeld 13"/>
          <p:cNvSpPr txBox="1"/>
          <p:nvPr/>
        </p:nvSpPr>
        <p:spPr>
          <a:xfrm>
            <a:off x="4355976" y="4230504"/>
            <a:ext cx="2720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Any</a:t>
            </a:r>
            <a:r>
              <a:rPr lang="de-DE" dirty="0" smtClean="0"/>
              <a:t> </a:t>
            </a:r>
            <a:r>
              <a:rPr lang="de-DE" dirty="0" err="1" smtClean="0"/>
              <a:t>doctor</a:t>
            </a:r>
            <a:r>
              <a:rPr lang="de-DE" dirty="0" smtClean="0"/>
              <a:t> off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choice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4283968" y="1807656"/>
            <a:ext cx="42117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injury</a:t>
            </a:r>
            <a:r>
              <a:rPr lang="de-DE" dirty="0"/>
              <a:t> </a:t>
            </a:r>
            <a:r>
              <a:rPr lang="de-DE" dirty="0" err="1"/>
              <a:t>requiring</a:t>
            </a:r>
            <a:r>
              <a:rPr lang="de-DE" dirty="0"/>
              <a:t> a </a:t>
            </a:r>
            <a:r>
              <a:rPr lang="de-DE" dirty="0" err="1"/>
              <a:t>visit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drop</a:t>
            </a:r>
            <a:r>
              <a:rPr lang="de-DE" dirty="0"/>
              <a:t> off </a:t>
            </a:r>
            <a:r>
              <a:rPr lang="de-DE" dirty="0" err="1" smtClean="0"/>
              <a:t>centre</a:t>
            </a:r>
            <a:r>
              <a:rPr lang="de-DE" dirty="0"/>
              <a:t>/ </a:t>
            </a:r>
            <a:r>
              <a:rPr lang="de-DE" dirty="0" err="1"/>
              <a:t>emergency</a:t>
            </a:r>
            <a:r>
              <a:rPr lang="de-DE" dirty="0"/>
              <a:t> </a:t>
            </a:r>
            <a:r>
              <a:rPr lang="de-DE" dirty="0" err="1"/>
              <a:t>room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Charité.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 smtClean="0"/>
              <a:t>kind</a:t>
            </a:r>
            <a:r>
              <a:rPr lang="de-DE" dirty="0" smtClean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injuries</a:t>
            </a:r>
            <a:r>
              <a:rPr lang="de-DE" dirty="0"/>
              <a:t>/</a:t>
            </a:r>
            <a:r>
              <a:rPr lang="de-DE" dirty="0" err="1"/>
              <a:t>accident</a:t>
            </a:r>
            <a:r>
              <a:rPr lang="de-DE" dirty="0"/>
              <a:t> must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written</a:t>
            </a:r>
            <a:r>
              <a:rPr lang="de-DE" dirty="0"/>
              <a:t> </a:t>
            </a:r>
            <a:r>
              <a:rPr lang="de-DE" dirty="0" smtClean="0"/>
              <a:t>down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aid</a:t>
            </a:r>
            <a:r>
              <a:rPr lang="de-DE" dirty="0"/>
              <a:t> </a:t>
            </a:r>
            <a:r>
              <a:rPr lang="de-DE" dirty="0" err="1"/>
              <a:t>book</a:t>
            </a:r>
            <a:r>
              <a:rPr lang="de-DE" dirty="0"/>
              <a:t>.	</a:t>
            </a:r>
          </a:p>
          <a:p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283968" y="3284984"/>
            <a:ext cx="45256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The Charité </a:t>
            </a:r>
            <a:r>
              <a:rPr lang="de-DE" dirty="0" err="1" smtClean="0"/>
              <a:t>emergency</a:t>
            </a:r>
            <a:r>
              <a:rPr lang="de-DE" dirty="0" smtClean="0"/>
              <a:t> </a:t>
            </a:r>
            <a:r>
              <a:rPr lang="de-DE" dirty="0" err="1" smtClean="0"/>
              <a:t>room</a:t>
            </a:r>
            <a:r>
              <a:rPr lang="de-DE" dirty="0" smtClean="0"/>
              <a:t>/ </a:t>
            </a:r>
            <a:r>
              <a:rPr lang="de-DE" dirty="0" err="1" smtClean="0"/>
              <a:t>drop</a:t>
            </a:r>
            <a:r>
              <a:rPr lang="de-DE" dirty="0" smtClean="0"/>
              <a:t> off </a:t>
            </a:r>
            <a:r>
              <a:rPr lang="de-DE" dirty="0" err="1" smtClean="0"/>
              <a:t>centre</a:t>
            </a:r>
            <a:r>
              <a:rPr lang="de-DE" dirty="0" smtClean="0"/>
              <a:t>.</a:t>
            </a:r>
          </a:p>
          <a:p>
            <a:r>
              <a:rPr lang="de-DE" dirty="0" smtClean="0"/>
              <a:t>Philippstraße </a:t>
            </a:r>
            <a:r>
              <a:rPr lang="de-DE" dirty="0"/>
              <a:t>12, 10117 Berlin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7044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3779912" y="1638702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labor</a:t>
            </a:r>
            <a:r>
              <a:rPr lang="de-DE" dirty="0" smtClean="0"/>
              <a:t> </a:t>
            </a:r>
            <a:r>
              <a:rPr lang="de-DE" dirty="0" err="1" smtClean="0"/>
              <a:t>protection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r>
              <a:rPr lang="de-DE" dirty="0" smtClean="0"/>
              <a:t> </a:t>
            </a:r>
            <a:r>
              <a:rPr lang="de-DE" dirty="0" err="1" smtClean="0"/>
              <a:t>states</a:t>
            </a:r>
            <a:r>
              <a:rPr lang="de-DE" dirty="0"/>
              <a:t> (§5 Abs.1 EFZG </a:t>
            </a:r>
            <a:r>
              <a:rPr lang="de-DE" dirty="0" smtClean="0"/>
              <a:t>),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</a:t>
            </a:r>
            <a:r>
              <a:rPr lang="de-DE" dirty="0" err="1" smtClean="0"/>
              <a:t>employee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unable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illness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injury</a:t>
            </a:r>
            <a:r>
              <a:rPr lang="de-DE" dirty="0" smtClean="0"/>
              <a:t> must </a:t>
            </a:r>
            <a:r>
              <a:rPr lang="de-DE" dirty="0" err="1" smtClean="0"/>
              <a:t>tell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employer</a:t>
            </a:r>
            <a:r>
              <a:rPr lang="de-DE" dirty="0" smtClean="0"/>
              <a:t> (at </a:t>
            </a:r>
            <a:r>
              <a:rPr lang="de-DE" dirty="0" err="1" smtClean="0"/>
              <a:t>the</a:t>
            </a:r>
            <a:r>
              <a:rPr lang="de-DE" dirty="0" smtClean="0"/>
              <a:t> DRFZ </a:t>
            </a:r>
            <a:r>
              <a:rPr lang="de-DE" dirty="0" err="1" smtClean="0"/>
              <a:t>it‘s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personnel</a:t>
            </a:r>
            <a:r>
              <a:rPr lang="de-DE" dirty="0" smtClean="0"/>
              <a:t> </a:t>
            </a:r>
            <a:r>
              <a:rPr lang="de-DE" dirty="0" err="1" smtClean="0"/>
              <a:t>office</a:t>
            </a:r>
            <a:r>
              <a:rPr lang="de-DE" dirty="0" smtClean="0"/>
              <a:t>), </a:t>
            </a:r>
            <a:r>
              <a:rPr lang="de-DE" dirty="0" err="1" smtClean="0"/>
              <a:t>usually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day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absence</a:t>
            </a:r>
            <a:r>
              <a:rPr lang="de-DE" dirty="0" smtClean="0"/>
              <a:t>. </a:t>
            </a:r>
            <a:r>
              <a:rPr lang="de-DE" dirty="0" err="1" smtClean="0"/>
              <a:t>You</a:t>
            </a:r>
            <a:r>
              <a:rPr lang="de-DE" dirty="0" smtClean="0"/>
              <a:t> also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turn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examination</a:t>
            </a:r>
            <a:r>
              <a:rPr lang="de-DE" dirty="0" smtClean="0"/>
              <a:t> form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</a:t>
            </a:r>
            <a:r>
              <a:rPr lang="de-DE" dirty="0" err="1" smtClean="0"/>
              <a:t>octor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smtClean="0"/>
              <a:t>	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257943" y="1648522"/>
            <a:ext cx="2968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/>
              <a:t>Who must </a:t>
            </a:r>
            <a:r>
              <a:rPr lang="de-DE" u="sng" dirty="0" err="1" smtClean="0"/>
              <a:t>be</a:t>
            </a:r>
            <a:r>
              <a:rPr lang="de-DE" u="sng" dirty="0" smtClean="0"/>
              <a:t> </a:t>
            </a:r>
            <a:r>
              <a:rPr lang="de-DE" u="sng" dirty="0" err="1" smtClean="0"/>
              <a:t>informed</a:t>
            </a:r>
            <a:r>
              <a:rPr lang="de-DE" u="sng" dirty="0" smtClean="0"/>
              <a:t> </a:t>
            </a:r>
            <a:r>
              <a:rPr lang="de-DE" u="sng" dirty="0" err="1" smtClean="0"/>
              <a:t>about</a:t>
            </a:r>
            <a:endParaRPr lang="de-DE" u="sng" dirty="0" smtClean="0"/>
          </a:p>
          <a:p>
            <a:r>
              <a:rPr lang="de-DE" u="sng" dirty="0" err="1"/>
              <a:t>m</a:t>
            </a:r>
            <a:r>
              <a:rPr lang="de-DE" u="sng" dirty="0" err="1" smtClean="0"/>
              <a:t>y</a:t>
            </a:r>
            <a:r>
              <a:rPr lang="de-DE" u="sng" dirty="0" smtClean="0"/>
              <a:t> </a:t>
            </a:r>
            <a:r>
              <a:rPr lang="de-DE" u="sng" dirty="0" err="1" smtClean="0"/>
              <a:t>accident</a:t>
            </a:r>
            <a:r>
              <a:rPr lang="de-DE" u="sng" dirty="0" smtClean="0"/>
              <a:t>?: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3906683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3432626" y="4797152"/>
            <a:ext cx="54598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</a:lstStyle>
          <a:p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do </a:t>
            </a:r>
            <a:r>
              <a:rPr lang="de-DE" dirty="0" err="1" smtClean="0"/>
              <a:t>somrthing</a:t>
            </a:r>
            <a:r>
              <a:rPr lang="de-DE" dirty="0" smtClean="0"/>
              <a:t> alternative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official</a:t>
            </a:r>
            <a:r>
              <a:rPr lang="de-DE" dirty="0" smtClean="0"/>
              <a:t> </a:t>
            </a:r>
            <a:r>
              <a:rPr lang="de-DE" dirty="0" err="1" smtClean="0"/>
              <a:t>company</a:t>
            </a:r>
            <a:r>
              <a:rPr lang="de-DE" dirty="0" smtClean="0"/>
              <a:t> </a:t>
            </a:r>
            <a:r>
              <a:rPr lang="de-DE" dirty="0" err="1" smtClean="0"/>
              <a:t>outing</a:t>
            </a:r>
            <a:r>
              <a:rPr lang="de-DE" dirty="0" smtClean="0"/>
              <a:t> </a:t>
            </a:r>
            <a:r>
              <a:rPr lang="de-DE" dirty="0" err="1" smtClean="0"/>
              <a:t>programm</a:t>
            </a:r>
            <a:r>
              <a:rPr lang="de-DE" dirty="0" smtClean="0"/>
              <a:t>,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leave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locationy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longer</a:t>
            </a:r>
            <a:r>
              <a:rPr lang="de-DE" dirty="0" smtClean="0"/>
              <a:t> </a:t>
            </a:r>
            <a:r>
              <a:rPr lang="de-DE" dirty="0" err="1" smtClean="0"/>
              <a:t>covered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251520" y="260648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u="sng" dirty="0" smtClean="0"/>
              <a:t>Company </a:t>
            </a:r>
            <a:r>
              <a:rPr lang="de-DE" sz="4000" u="sng" dirty="0" err="1" smtClean="0"/>
              <a:t>outings</a:t>
            </a:r>
            <a:r>
              <a:rPr lang="de-DE" sz="4000" u="sng" dirty="0" smtClean="0"/>
              <a:t> / </a:t>
            </a:r>
            <a:r>
              <a:rPr lang="de-DE" sz="4000" u="sng" dirty="0" err="1" smtClean="0"/>
              <a:t>short</a:t>
            </a:r>
            <a:r>
              <a:rPr lang="de-DE" sz="4000" u="sng" dirty="0" smtClean="0"/>
              <a:t> </a:t>
            </a:r>
            <a:r>
              <a:rPr lang="de-DE" sz="4000" u="sng" dirty="0" err="1" smtClean="0"/>
              <a:t>business</a:t>
            </a:r>
            <a:r>
              <a:rPr lang="de-DE" sz="4000" u="sng" dirty="0" smtClean="0"/>
              <a:t> </a:t>
            </a:r>
            <a:r>
              <a:rPr lang="de-DE" sz="4000" u="sng" dirty="0" err="1" smtClean="0"/>
              <a:t>trips</a:t>
            </a:r>
            <a:r>
              <a:rPr lang="de-DE" sz="4000" u="sng" dirty="0" smtClean="0"/>
              <a:t>:</a:t>
            </a:r>
            <a:endParaRPr lang="de-DE" sz="4000" u="sng" dirty="0"/>
          </a:p>
        </p:txBody>
      </p:sp>
      <p:sp>
        <p:nvSpPr>
          <p:cNvPr id="2" name="Textfeld 1"/>
          <p:cNvSpPr txBox="1"/>
          <p:nvPr/>
        </p:nvSpPr>
        <p:spPr>
          <a:xfrm>
            <a:off x="107504" y="1245985"/>
            <a:ext cx="3255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err="1" smtClean="0"/>
              <a:t>When</a:t>
            </a:r>
            <a:r>
              <a:rPr lang="de-DE" u="sng" dirty="0" smtClean="0"/>
              <a:t> am I </a:t>
            </a:r>
            <a:r>
              <a:rPr lang="de-DE" u="sng" dirty="0" err="1" smtClean="0"/>
              <a:t>covered</a:t>
            </a:r>
            <a:r>
              <a:rPr lang="de-DE" u="sng" dirty="0" smtClean="0"/>
              <a:t>?:</a:t>
            </a:r>
            <a:endParaRPr lang="de-DE" u="sng" dirty="0"/>
          </a:p>
        </p:txBody>
      </p:sp>
      <p:sp>
        <p:nvSpPr>
          <p:cNvPr id="6" name="Textfeld 5"/>
          <p:cNvSpPr txBox="1"/>
          <p:nvPr/>
        </p:nvSpPr>
        <p:spPr>
          <a:xfrm>
            <a:off x="107504" y="3142709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err="1" smtClean="0"/>
              <a:t>Where</a:t>
            </a:r>
            <a:r>
              <a:rPr lang="de-DE" u="sng" dirty="0" smtClean="0"/>
              <a:t> </a:t>
            </a:r>
            <a:r>
              <a:rPr lang="de-DE" u="sng" dirty="0" err="1" smtClean="0"/>
              <a:t>does</a:t>
            </a:r>
            <a:r>
              <a:rPr lang="de-DE" u="sng" dirty="0" smtClean="0"/>
              <a:t> </a:t>
            </a:r>
            <a:r>
              <a:rPr lang="de-DE" u="sng" dirty="0" err="1" smtClean="0"/>
              <a:t>my</a:t>
            </a:r>
            <a:r>
              <a:rPr lang="de-DE" u="sng" dirty="0" smtClean="0"/>
              <a:t> </a:t>
            </a:r>
            <a:r>
              <a:rPr lang="de-DE" u="sng" dirty="0" err="1" smtClean="0"/>
              <a:t>coverage</a:t>
            </a:r>
            <a:r>
              <a:rPr lang="de-DE" u="sng" dirty="0" smtClean="0"/>
              <a:t> </a:t>
            </a:r>
            <a:r>
              <a:rPr lang="de-DE" u="sng" dirty="0" err="1" smtClean="0"/>
              <a:t>start</a:t>
            </a:r>
            <a:r>
              <a:rPr lang="de-DE" u="sng" dirty="0" smtClean="0"/>
              <a:t> </a:t>
            </a:r>
            <a:r>
              <a:rPr lang="de-DE" u="sng" dirty="0" err="1" smtClean="0"/>
              <a:t>and</a:t>
            </a:r>
            <a:r>
              <a:rPr lang="de-DE" u="sng" dirty="0" smtClean="0"/>
              <a:t> end?: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334962" y="3153742"/>
            <a:ext cx="5413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direct</a:t>
            </a:r>
            <a:r>
              <a:rPr lang="de-DE" dirty="0" smtClean="0"/>
              <a:t> </a:t>
            </a:r>
            <a:r>
              <a:rPr lang="de-DE" dirty="0" err="1" smtClean="0"/>
              <a:t>way</a:t>
            </a:r>
            <a:r>
              <a:rPr lang="de-DE" dirty="0" smtClean="0"/>
              <a:t> back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forth</a:t>
            </a:r>
            <a:r>
              <a:rPr lang="de-DE" dirty="0" smtClean="0"/>
              <a:t> –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business</a:t>
            </a:r>
            <a:r>
              <a:rPr lang="de-DE" dirty="0" smtClean="0"/>
              <a:t> </a:t>
            </a:r>
            <a:r>
              <a:rPr lang="de-DE" dirty="0" err="1" smtClean="0"/>
              <a:t>trip</a:t>
            </a:r>
            <a:r>
              <a:rPr lang="de-DE" dirty="0" smtClean="0"/>
              <a:t>,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official</a:t>
            </a:r>
            <a:r>
              <a:rPr lang="de-DE" dirty="0" smtClean="0"/>
              <a:t> </a:t>
            </a:r>
            <a:r>
              <a:rPr lang="de-DE" dirty="0" err="1" smtClean="0"/>
              <a:t>company</a:t>
            </a:r>
            <a:r>
              <a:rPr lang="de-DE" dirty="0" smtClean="0"/>
              <a:t> </a:t>
            </a:r>
            <a:r>
              <a:rPr lang="de-DE" dirty="0" err="1" smtClean="0"/>
              <a:t>outing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49719" y="4797152"/>
            <a:ext cx="3192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err="1" smtClean="0"/>
              <a:t>What</a:t>
            </a:r>
            <a:r>
              <a:rPr lang="de-DE" u="sng" dirty="0" smtClean="0"/>
              <a:t> </a:t>
            </a:r>
            <a:r>
              <a:rPr lang="de-DE" u="sng" dirty="0" err="1" smtClean="0"/>
              <a:t>else</a:t>
            </a:r>
            <a:r>
              <a:rPr lang="de-DE" u="sng" dirty="0" smtClean="0"/>
              <a:t> </a:t>
            </a:r>
            <a:r>
              <a:rPr lang="de-DE" u="sng" dirty="0" err="1" smtClean="0"/>
              <a:t>should</a:t>
            </a:r>
            <a:r>
              <a:rPr lang="de-DE" u="sng" dirty="0" smtClean="0"/>
              <a:t> </a:t>
            </a:r>
            <a:r>
              <a:rPr lang="de-DE" u="sng" dirty="0" err="1" smtClean="0"/>
              <a:t>be</a:t>
            </a:r>
            <a:r>
              <a:rPr lang="de-DE" u="sng" dirty="0" smtClean="0"/>
              <a:t> </a:t>
            </a:r>
            <a:r>
              <a:rPr lang="de-DE" u="sng" dirty="0" err="1" smtClean="0"/>
              <a:t>aware</a:t>
            </a:r>
            <a:r>
              <a:rPr lang="de-DE" u="sng" dirty="0" smtClean="0"/>
              <a:t> </a:t>
            </a:r>
            <a:r>
              <a:rPr lang="de-DE" u="sng" dirty="0" err="1" smtClean="0"/>
              <a:t>of</a:t>
            </a:r>
            <a:r>
              <a:rPr lang="de-DE" u="sng" dirty="0" smtClean="0"/>
              <a:t> ?:</a:t>
            </a:r>
            <a:endParaRPr lang="de-DE" u="sng" dirty="0"/>
          </a:p>
        </p:txBody>
      </p:sp>
      <p:sp>
        <p:nvSpPr>
          <p:cNvPr id="10" name="Textfeld 9"/>
          <p:cNvSpPr txBox="1"/>
          <p:nvPr/>
        </p:nvSpPr>
        <p:spPr>
          <a:xfrm>
            <a:off x="3306558" y="1262119"/>
            <a:ext cx="5837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Company </a:t>
            </a:r>
            <a:r>
              <a:rPr lang="de-DE" dirty="0" err="1" smtClean="0"/>
              <a:t>outings</a:t>
            </a:r>
            <a:r>
              <a:rPr lang="de-DE" dirty="0" smtClean="0"/>
              <a:t> 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authorized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company</a:t>
            </a:r>
            <a:r>
              <a:rPr lang="de-DE" dirty="0" smtClean="0"/>
              <a:t> </a:t>
            </a:r>
            <a:r>
              <a:rPr lang="de-DE" dirty="0" err="1" smtClean="0"/>
              <a:t>directors</a:t>
            </a:r>
            <a:r>
              <a:rPr lang="de-DE" dirty="0" smtClean="0"/>
              <a:t>, </a:t>
            </a:r>
            <a:r>
              <a:rPr lang="de-DE" dirty="0" err="1" smtClean="0"/>
              <a:t>otherwise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not </a:t>
            </a:r>
            <a:r>
              <a:rPr lang="de-DE" dirty="0" err="1" smtClean="0"/>
              <a:t>covered</a:t>
            </a:r>
            <a:r>
              <a:rPr lang="de-DE" dirty="0" smtClean="0"/>
              <a:t>. Short </a:t>
            </a:r>
            <a:r>
              <a:rPr lang="de-DE" dirty="0" err="1" smtClean="0"/>
              <a:t>business</a:t>
            </a:r>
            <a:r>
              <a:rPr lang="de-DE" dirty="0" smtClean="0"/>
              <a:t> </a:t>
            </a:r>
            <a:r>
              <a:rPr lang="de-DE" dirty="0" err="1" smtClean="0"/>
              <a:t>trips</a:t>
            </a:r>
            <a:r>
              <a:rPr lang="de-DE" dirty="0" smtClean="0"/>
              <a:t> </a:t>
            </a:r>
            <a:r>
              <a:rPr lang="de-DE" dirty="0" err="1" smtClean="0"/>
              <a:t>during</a:t>
            </a:r>
            <a:r>
              <a:rPr lang="de-DE" dirty="0" smtClean="0"/>
              <a:t>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hours</a:t>
            </a:r>
            <a:r>
              <a:rPr lang="de-DE" dirty="0" smtClean="0"/>
              <a:t> 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written</a:t>
            </a:r>
            <a:r>
              <a:rPr lang="de-DE" dirty="0" smtClean="0"/>
              <a:t> down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exit</a:t>
            </a:r>
            <a:r>
              <a:rPr lang="de-DE" dirty="0" smtClean="0"/>
              <a:t> </a:t>
            </a:r>
            <a:r>
              <a:rPr lang="de-DE" dirty="0" err="1" smtClean="0"/>
              <a:t>book</a:t>
            </a:r>
            <a:r>
              <a:rPr lang="de-DE" dirty="0" smtClean="0"/>
              <a:t>, </a:t>
            </a:r>
            <a:r>
              <a:rPr lang="de-DE" dirty="0" err="1" smtClean="0"/>
              <a:t>located</a:t>
            </a:r>
            <a:r>
              <a:rPr lang="de-DE" dirty="0" smtClean="0"/>
              <a:t> at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reception</a:t>
            </a:r>
            <a:r>
              <a:rPr lang="de-DE" dirty="0" smtClean="0"/>
              <a:t> at Mr. Höhn.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1883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411760" y="3212976"/>
            <a:ext cx="5222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Herr </a:t>
            </a:r>
            <a:r>
              <a:rPr lang="de-DE" dirty="0" smtClean="0"/>
              <a:t>H. Schnurre </a:t>
            </a:r>
            <a:r>
              <a:rPr lang="de-DE" sz="1400" i="1" dirty="0" smtClean="0"/>
              <a:t>(Personalangelegenheiten)</a:t>
            </a:r>
            <a:r>
              <a:rPr lang="de-DE" i="1" dirty="0" smtClean="0"/>
              <a:t>:	</a:t>
            </a:r>
            <a:r>
              <a:rPr lang="de-DE" dirty="0" smtClean="0"/>
              <a:t>	-613</a:t>
            </a:r>
          </a:p>
          <a:p>
            <a:r>
              <a:rPr lang="de-DE" dirty="0" smtClean="0"/>
              <a:t>Herr </a:t>
            </a:r>
            <a:r>
              <a:rPr lang="de-DE" dirty="0" smtClean="0"/>
              <a:t>R. Günther </a:t>
            </a:r>
            <a:r>
              <a:rPr lang="de-DE" dirty="0" smtClean="0"/>
              <a:t>(</a:t>
            </a:r>
            <a:r>
              <a:rPr lang="de-DE" sz="1400" dirty="0" smtClean="0"/>
              <a:t>FASI)</a:t>
            </a:r>
            <a:r>
              <a:rPr lang="de-DE" dirty="0" smtClean="0"/>
              <a:t>:			-722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76042" y="588825"/>
            <a:ext cx="44490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Still </a:t>
            </a:r>
            <a:r>
              <a:rPr lang="de-DE" sz="3200" b="1" dirty="0" err="1" smtClean="0"/>
              <a:t>some</a:t>
            </a:r>
            <a:r>
              <a:rPr lang="de-DE" sz="3200" b="1" dirty="0" smtClean="0"/>
              <a:t> </a:t>
            </a:r>
            <a:r>
              <a:rPr lang="de-DE" sz="3200" b="1" dirty="0" err="1" smtClean="0"/>
              <a:t>questions</a:t>
            </a:r>
            <a:r>
              <a:rPr lang="de-DE" sz="3200" b="1" dirty="0" smtClean="0"/>
              <a:t> </a:t>
            </a:r>
            <a:r>
              <a:rPr lang="de-DE" sz="3200" b="1" dirty="0" err="1" smtClean="0"/>
              <a:t>left</a:t>
            </a:r>
            <a:r>
              <a:rPr lang="de-DE" sz="3200" b="1" dirty="0" smtClean="0"/>
              <a:t>?</a:t>
            </a:r>
            <a:endParaRPr lang="de-DE" sz="32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288626" y="2132856"/>
            <a:ext cx="24847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 smtClean="0"/>
              <a:t>Please</a:t>
            </a:r>
            <a:r>
              <a:rPr lang="de-DE" sz="3200" dirty="0" smtClean="0"/>
              <a:t> </a:t>
            </a:r>
            <a:r>
              <a:rPr lang="de-DE" sz="3200" dirty="0" err="1" smtClean="0"/>
              <a:t>call</a:t>
            </a:r>
            <a:r>
              <a:rPr lang="de-DE" sz="3200" dirty="0" smtClean="0"/>
              <a:t> </a:t>
            </a:r>
            <a:r>
              <a:rPr lang="de-DE" sz="3200" dirty="0" err="1" smtClean="0"/>
              <a:t>us</a:t>
            </a:r>
            <a:r>
              <a:rPr lang="de-DE" sz="3200" dirty="0" smtClean="0"/>
              <a:t>: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76256305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b84e15fe-83c5-4c0a-9202-d2c93f9d3bfc">Arbeitsunfall</Kategori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0BC92BCA9454CBBC355E2BC9825F0" ma:contentTypeVersion="2" ma:contentTypeDescription="Create a new document." ma:contentTypeScope="" ma:versionID="0b5fd5fa7c7dd3b033d07ab793d433a7">
  <xsd:schema xmlns:xsd="http://www.w3.org/2001/XMLSchema" xmlns:xs="http://www.w3.org/2001/XMLSchema" xmlns:p="http://schemas.microsoft.com/office/2006/metadata/properties" xmlns:ns2="b84e15fe-83c5-4c0a-9202-d2c93f9d3bfc" targetNamespace="http://schemas.microsoft.com/office/2006/metadata/properties" ma:root="true" ma:fieldsID="35aa14907431c2867528c3495a714bc0" ns2:_="">
    <xsd:import namespace="b84e15fe-83c5-4c0a-9202-d2c93f9d3bfc"/>
    <xsd:element name="properties">
      <xsd:complexType>
        <xsd:sequence>
          <xsd:element name="documentManagement">
            <xsd:complexType>
              <xsd:all>
                <xsd:element ref="ns2:Kategori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4e15fe-83c5-4c0a-9202-d2c93f9d3bfc" elementFormDefault="qualified">
    <xsd:import namespace="http://schemas.microsoft.com/office/2006/documentManagement/types"/>
    <xsd:import namespace="http://schemas.microsoft.com/office/infopath/2007/PartnerControls"/>
    <xsd:element name="Kategorie" ma:index="8" ma:displayName="Kategorie" ma:default="Chemikalien" ma:format="Dropdown" ma:internalName="Kategorie">
      <xsd:simpleType>
        <xsd:restriction base="dms:Choice">
          <xsd:enumeration value="Unterweisungen"/>
          <xsd:enumeration value="Brandschutz"/>
          <xsd:enumeration value="Mutterschutz"/>
          <xsd:enumeration value="Chemikalien"/>
          <xsd:enumeration value="Betriebsanweisungen"/>
          <xsd:enumeration value="Gesetze+Verordnungen"/>
          <xsd:enumeration value="ErsteHilfe"/>
          <xsd:enumeration value="Radiation_Protection"/>
          <xsd:enumeration value="Gefahrstoffregister"/>
          <xsd:enumeration value="Arbeitsunfall"/>
          <xsd:enumeration value="Hygiene+Hautschutz"/>
          <xsd:enumeration value="Büroarbeitsplätz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8FA9C8-6A0B-4AE8-ADD6-E2AC8F50AA3A}"/>
</file>

<file path=customXml/itemProps2.xml><?xml version="1.0" encoding="utf-8"?>
<ds:datastoreItem xmlns:ds="http://schemas.openxmlformats.org/officeDocument/2006/customXml" ds:itemID="{563E8BDE-6B59-45D6-8095-B29B9616CC65}"/>
</file>

<file path=customXml/itemProps3.xml><?xml version="1.0" encoding="utf-8"?>
<ds:datastoreItem xmlns:ds="http://schemas.openxmlformats.org/officeDocument/2006/customXml" ds:itemID="{800C24B3-FE06-4865-AE08-83C69061B32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Bildschirmpräsentation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The who and where of insurance coverage at the DRFZ</vt:lpstr>
      <vt:lpstr>The insurance company of the DRFZ is the  „ Workers compensation  board for health service and puplic welfare (BGW)“ [ Berufsgenossenschaft für Gesundheitsdienst und Wohlfahrtspflege]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 ist wie, wo, wohin und überhaupt Versichert?!</dc:title>
  <dc:creator>temp</dc:creator>
  <cp:lastModifiedBy>temp</cp:lastModifiedBy>
  <cp:revision>63</cp:revision>
  <dcterms:created xsi:type="dcterms:W3CDTF">2017-07-19T08:01:46Z</dcterms:created>
  <dcterms:modified xsi:type="dcterms:W3CDTF">2018-03-16T12:26:53Z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0x01010071B0BC92BCA9454CBBC355E2BC9825F0</vt:lpwstr>
  </property>
</Properties>
</file>