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8" r:id="rId5"/>
    <p:sldId id="269" r:id="rId6"/>
    <p:sldId id="260" r:id="rId7"/>
    <p:sldId id="261" r:id="rId8"/>
    <p:sldId id="262" r:id="rId9"/>
    <p:sldId id="263" r:id="rId10"/>
    <p:sldId id="264" r:id="rId11"/>
    <p:sldId id="270" r:id="rId12"/>
    <p:sldId id="266" r:id="rId13"/>
    <p:sldId id="265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965C-CEFE-4E87-84F5-D9C39D9E1F30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60A-8E23-4F51-8C78-E64624496C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01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965C-CEFE-4E87-84F5-D9C39D9E1F30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60A-8E23-4F51-8C78-E64624496C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0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965C-CEFE-4E87-84F5-D9C39D9E1F30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60A-8E23-4F51-8C78-E64624496C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23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965C-CEFE-4E87-84F5-D9C39D9E1F30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60A-8E23-4F51-8C78-E64624496C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29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965C-CEFE-4E87-84F5-D9C39D9E1F30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60A-8E23-4F51-8C78-E64624496C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88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965C-CEFE-4E87-84F5-D9C39D9E1F30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60A-8E23-4F51-8C78-E64624496C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965C-CEFE-4E87-84F5-D9C39D9E1F30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60A-8E23-4F51-8C78-E64624496C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89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965C-CEFE-4E87-84F5-D9C39D9E1F30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60A-8E23-4F51-8C78-E64624496C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68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965C-CEFE-4E87-84F5-D9C39D9E1F30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60A-8E23-4F51-8C78-E64624496C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91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965C-CEFE-4E87-84F5-D9C39D9E1F30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60A-8E23-4F51-8C78-E64624496C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72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965C-CEFE-4E87-84F5-D9C39D9E1F30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60A-8E23-4F51-8C78-E64624496C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01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E965C-CEFE-4E87-84F5-D9C39D9E1F30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DE60A-8E23-4F51-8C78-E64624496C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78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0.jpeg"/><Relationship Id="rId7" Type="http://schemas.openxmlformats.org/officeDocument/2006/relationships/image" Target="../media/image51.jpeg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2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8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251520" y="1152614"/>
            <a:ext cx="8640960" cy="2708434"/>
          </a:xfrm>
          <a:noFill/>
        </p:spPr>
        <p:txBody>
          <a:bodyPr wrap="square" rtlCol="0">
            <a:spAutoFit/>
          </a:bodyPr>
          <a:lstStyle/>
          <a:p>
            <a:r>
              <a:rPr lang="de-DE" sz="5000" b="1" u="sng" dirty="0" err="1">
                <a:latin typeface="+mn-lt"/>
                <a:ea typeface="+mn-ea"/>
                <a:cs typeface="+mn-cs"/>
              </a:rPr>
              <a:t>Waste</a:t>
            </a:r>
            <a:r>
              <a:rPr lang="de-DE" sz="5000" b="1" u="sng" dirty="0">
                <a:latin typeface="+mn-lt"/>
                <a:ea typeface="+mn-ea"/>
                <a:cs typeface="+mn-cs"/>
              </a:rPr>
              <a:t> </a:t>
            </a:r>
            <a:r>
              <a:rPr lang="de-DE" sz="5000" b="1" u="sng" dirty="0" err="1">
                <a:latin typeface="+mn-lt"/>
                <a:ea typeface="+mn-ea"/>
                <a:cs typeface="+mn-cs"/>
              </a:rPr>
              <a:t>disposal</a:t>
            </a:r>
            <a:r>
              <a:rPr lang="de-DE" sz="5000" b="1" u="sng" dirty="0">
                <a:latin typeface="+mn-lt"/>
                <a:ea typeface="+mn-ea"/>
                <a:cs typeface="+mn-cs"/>
              </a:rPr>
              <a:t> in a </a:t>
            </a:r>
            <a:r>
              <a:rPr lang="de-DE" sz="5000" b="1" u="sng" dirty="0" err="1">
                <a:latin typeface="+mn-lt"/>
                <a:ea typeface="+mn-ea"/>
                <a:cs typeface="+mn-cs"/>
              </a:rPr>
              <a:t>nutshell</a:t>
            </a:r>
            <a:r>
              <a:rPr lang="de-DE" sz="2400" dirty="0">
                <a:latin typeface="+mn-lt"/>
                <a:ea typeface="+mn-ea"/>
                <a:cs typeface="+mn-cs"/>
              </a:rPr>
              <a:t/>
            </a:r>
            <a:br>
              <a:rPr lang="de-DE" sz="2400" dirty="0">
                <a:latin typeface="+mn-lt"/>
                <a:ea typeface="+mn-ea"/>
                <a:cs typeface="+mn-cs"/>
              </a:rPr>
            </a:br>
            <a:r>
              <a:rPr lang="de-DE" sz="2400" dirty="0" smtClean="0">
                <a:latin typeface="+mn-lt"/>
                <a:ea typeface="+mn-ea"/>
                <a:cs typeface="+mn-cs"/>
              </a:rPr>
              <a:t/>
            </a:r>
            <a:br>
              <a:rPr lang="de-DE" sz="2400" dirty="0" smtClean="0">
                <a:latin typeface="+mn-lt"/>
                <a:ea typeface="+mn-ea"/>
                <a:cs typeface="+mn-cs"/>
              </a:rPr>
            </a:br>
            <a:r>
              <a:rPr lang="de-DE" sz="2400" dirty="0">
                <a:latin typeface="+mn-lt"/>
                <a:ea typeface="+mn-ea"/>
                <a:cs typeface="+mn-cs"/>
              </a:rPr>
              <a:t/>
            </a:r>
            <a:br>
              <a:rPr lang="de-DE" sz="2400" dirty="0">
                <a:latin typeface="+mn-lt"/>
                <a:ea typeface="+mn-ea"/>
                <a:cs typeface="+mn-cs"/>
              </a:rPr>
            </a:br>
            <a:r>
              <a:rPr lang="de-DE" sz="2400" dirty="0">
                <a:latin typeface="+mn-lt"/>
                <a:ea typeface="+mn-ea"/>
                <a:cs typeface="+mn-cs"/>
              </a:rPr>
              <a:t/>
            </a:r>
            <a:br>
              <a:rPr lang="de-DE" sz="2400" dirty="0">
                <a:latin typeface="+mn-lt"/>
                <a:ea typeface="+mn-ea"/>
                <a:cs typeface="+mn-cs"/>
              </a:rPr>
            </a:br>
            <a:r>
              <a:rPr lang="en-US" sz="2400" dirty="0">
                <a:latin typeface="+mn-lt"/>
                <a:ea typeface="+mn-ea"/>
                <a:cs typeface="+mn-cs"/>
              </a:rPr>
              <a:t>For biological and genetic material 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of </a:t>
            </a:r>
            <a:r>
              <a:rPr lang="en-US" sz="2400" dirty="0">
                <a:latin typeface="+mn-lt"/>
                <a:ea typeface="+mn-ea"/>
                <a:cs typeface="+mn-cs"/>
              </a:rPr>
              <a:t>risk group 1, </a:t>
            </a:r>
            <a:br>
              <a:rPr lang="en-US" sz="2400" dirty="0">
                <a:latin typeface="+mn-lt"/>
                <a:ea typeface="+mn-ea"/>
                <a:cs typeface="+mn-cs"/>
              </a:rPr>
            </a:br>
            <a:r>
              <a:rPr lang="en-US" sz="2400" dirty="0">
                <a:latin typeface="+mn-lt"/>
                <a:ea typeface="+mn-ea"/>
                <a:cs typeface="+mn-cs"/>
              </a:rPr>
              <a:t>and for hazardous 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substances</a:t>
            </a:r>
            <a:endParaRPr lang="de-DE" sz="24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8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t="6741" r="16096" b="11456"/>
          <a:stretch/>
        </p:blipFill>
        <p:spPr>
          <a:xfrm rot="8481817">
            <a:off x="6722764" y="1785809"/>
            <a:ext cx="993904" cy="157755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2" r="35012" b="16583"/>
          <a:stretch/>
        </p:blipFill>
        <p:spPr>
          <a:xfrm>
            <a:off x="6962946" y="3364262"/>
            <a:ext cx="1569494" cy="3521122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7400065" y="4161299"/>
            <a:ext cx="1224136" cy="6850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8532440" y="3740647"/>
            <a:ext cx="410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 smtClean="0">
                <a:solidFill>
                  <a:srgbClr val="FF0000"/>
                </a:solidFill>
              </a:rPr>
              <a:t>!</a:t>
            </a:r>
            <a:endParaRPr lang="de-DE" sz="8000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956355" y="108551"/>
            <a:ext cx="2912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en-US" dirty="0"/>
              <a:t>Liquid waste contaminated with risk group 2 and 3** materials, such as blood, supernatants, urine, saliva, etc.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3491880" y="4686235"/>
            <a:ext cx="220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/>
            </a:lvl1pPr>
          </a:lstStyle>
          <a:p>
            <a:r>
              <a:rPr lang="en-US" dirty="0"/>
              <a:t>Must always be closed with a lid.</a:t>
            </a:r>
            <a:endParaRPr lang="de-DE" dirty="0"/>
          </a:p>
        </p:txBody>
      </p:sp>
      <p:sp>
        <p:nvSpPr>
          <p:cNvPr id="19" name="Pfeil nach rechts 18"/>
          <p:cNvSpPr/>
          <p:nvPr/>
        </p:nvSpPr>
        <p:spPr>
          <a:xfrm flipH="1">
            <a:off x="2780832" y="4677824"/>
            <a:ext cx="649133" cy="33705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4355976" y="3541504"/>
            <a:ext cx="253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Maximum </a:t>
            </a:r>
            <a:r>
              <a:rPr lang="de-DE" u="sng" dirty="0" err="1"/>
              <a:t>filling</a:t>
            </a:r>
            <a:r>
              <a:rPr lang="de-DE" u="sng" dirty="0"/>
              <a:t> </a:t>
            </a:r>
            <a:r>
              <a:rPr lang="de-DE" u="sng" dirty="0" err="1"/>
              <a:t>quantity</a:t>
            </a:r>
            <a:endParaRPr lang="de-DE" u="sng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61289">
            <a:off x="487123" y="1184733"/>
            <a:ext cx="1507841" cy="1620521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7563">
            <a:off x="1352722" y="2280964"/>
            <a:ext cx="1409931" cy="1337748"/>
          </a:xfrm>
          <a:prstGeom prst="rect">
            <a:avLst/>
          </a:prstGeom>
        </p:spPr>
      </p:pic>
      <p:pic>
        <p:nvPicPr>
          <p:cNvPr id="24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6" t="8100" r="16186" b="14766"/>
          <a:stretch/>
        </p:blipFill>
        <p:spPr>
          <a:xfrm rot="7849235">
            <a:off x="467557" y="2556521"/>
            <a:ext cx="696525" cy="1433146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049" y="4326593"/>
            <a:ext cx="3072727" cy="1900838"/>
          </a:xfrm>
          <a:prstGeom prst="rect">
            <a:avLst/>
          </a:prstGeom>
        </p:spPr>
      </p:pic>
      <p:pic>
        <p:nvPicPr>
          <p:cNvPr id="26" name="Picture 2" descr="http://thumbs2.ebaystatic.com/d/l225/pict/140690276093_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7823">
            <a:off x="939855" y="2544308"/>
            <a:ext cx="1071562" cy="8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Pfeil nach rechts 26"/>
          <p:cNvSpPr/>
          <p:nvPr/>
        </p:nvSpPr>
        <p:spPr>
          <a:xfrm rot="1609917">
            <a:off x="6731858" y="4100508"/>
            <a:ext cx="786724" cy="187656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51520" y="108551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en-US" dirty="0"/>
              <a:t>Solid </a:t>
            </a:r>
            <a:r>
              <a:rPr lang="en-US" dirty="0" smtClean="0"/>
              <a:t>waste </a:t>
            </a:r>
            <a:r>
              <a:rPr lang="en-US" dirty="0"/>
              <a:t>contaminated with risk group 2 and 3** materials, such as c</a:t>
            </a:r>
            <a:r>
              <a:rPr lang="en-US" dirty="0" smtClean="0"/>
              <a:t>ell </a:t>
            </a:r>
            <a:r>
              <a:rPr lang="en-US" dirty="0"/>
              <a:t>culture flasks, tubes</a:t>
            </a:r>
            <a:r>
              <a:rPr lang="en-US" dirty="0" smtClean="0"/>
              <a:t>,  </a:t>
            </a:r>
            <a:r>
              <a:rPr lang="en-US" dirty="0"/>
              <a:t>gloves, etc. </a:t>
            </a:r>
            <a:r>
              <a:rPr lang="en-US" dirty="0" smtClean="0"/>
              <a:t>belongs into a autoclave bin where “S2” is written on.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4040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62" y="480226"/>
            <a:ext cx="2358541" cy="144090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80" y="2394099"/>
            <a:ext cx="1800893" cy="168672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782">
            <a:off x="601114" y="300613"/>
            <a:ext cx="895278" cy="128372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32" y="4509720"/>
            <a:ext cx="2148494" cy="234471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Pfeil nach unten 3"/>
          <p:cNvSpPr/>
          <p:nvPr/>
        </p:nvSpPr>
        <p:spPr>
          <a:xfrm>
            <a:off x="7278431" y="4221088"/>
            <a:ext cx="323496" cy="120176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782">
            <a:off x="7154288" y="228443"/>
            <a:ext cx="895278" cy="1283724"/>
          </a:xfrm>
          <a:prstGeom prst="rect">
            <a:avLst/>
          </a:prstGeom>
        </p:spPr>
      </p:pic>
      <p:sp>
        <p:nvSpPr>
          <p:cNvPr id="11" name="Pfeil nach unten 10"/>
          <p:cNvSpPr/>
          <p:nvPr/>
        </p:nvSpPr>
        <p:spPr>
          <a:xfrm>
            <a:off x="7331971" y="1697564"/>
            <a:ext cx="323496" cy="54004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Pfeil nach unten 11"/>
          <p:cNvSpPr/>
          <p:nvPr/>
        </p:nvSpPr>
        <p:spPr>
          <a:xfrm rot="16200000">
            <a:off x="2178487" y="675446"/>
            <a:ext cx="398453" cy="78817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Pfeil nach unten 12"/>
          <p:cNvSpPr/>
          <p:nvPr/>
        </p:nvSpPr>
        <p:spPr>
          <a:xfrm rot="16200000">
            <a:off x="5977780" y="675445"/>
            <a:ext cx="398453" cy="78817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180-Grad-Pfeil 13"/>
          <p:cNvSpPr/>
          <p:nvPr/>
        </p:nvSpPr>
        <p:spPr>
          <a:xfrm>
            <a:off x="4572000" y="1628800"/>
            <a:ext cx="648072" cy="437542"/>
          </a:xfrm>
          <a:prstGeom prst="utur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132091" y="2011562"/>
            <a:ext cx="212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Autoclaving</a:t>
            </a:r>
            <a:r>
              <a:rPr lang="de-DE" dirty="0"/>
              <a:t> at 121°C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3212976"/>
            <a:ext cx="54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en-US" b="1" dirty="0"/>
              <a:t>Microscope slides </a:t>
            </a:r>
            <a:r>
              <a:rPr lang="en-US" dirty="0"/>
              <a:t>and </a:t>
            </a:r>
            <a:r>
              <a:rPr lang="en-US" b="1" dirty="0"/>
              <a:t>cover slips </a:t>
            </a:r>
            <a:r>
              <a:rPr lang="en-US" dirty="0"/>
              <a:t>contaminated with materials of risk group 2 or 3** (human material) must be autoclaved at 121°C beforehand. </a:t>
            </a:r>
            <a:r>
              <a:rPr lang="en-US" dirty="0"/>
              <a:t>For this purpose, they are collected in a metal instrument tray and placed in the </a:t>
            </a:r>
            <a:r>
              <a:rPr lang="en-US" dirty="0" err="1" smtClean="0"/>
              <a:t>skullery</a:t>
            </a:r>
            <a:r>
              <a:rPr lang="en-US" dirty="0" smtClean="0"/>
              <a:t>. </a:t>
            </a:r>
            <a:r>
              <a:rPr lang="en-US" dirty="0"/>
              <a:t>Empty instrument trays can </a:t>
            </a:r>
            <a:r>
              <a:rPr lang="en-US" dirty="0"/>
              <a:t>also</a:t>
            </a:r>
            <a:r>
              <a:rPr lang="en-US" dirty="0"/>
              <a:t> be found in the </a:t>
            </a:r>
            <a:r>
              <a:rPr lang="en-US" dirty="0" err="1" smtClean="0"/>
              <a:t>skullery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After </a:t>
            </a:r>
            <a:r>
              <a:rPr lang="en-US" dirty="0"/>
              <a:t>autoclaving, the slides are disposed of as shown on slide 5.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3282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512" y="1124744"/>
            <a:ext cx="885698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General rule:</a:t>
            </a:r>
            <a:endParaRPr lang="en-US" sz="3600" b="1" u="sng" dirty="0"/>
          </a:p>
          <a:p>
            <a:pPr algn="ctr"/>
            <a:endParaRPr lang="en-US" sz="3600" b="1" u="sng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Biological and genetic </a:t>
            </a:r>
            <a:r>
              <a:rPr lang="en-US" sz="2800" dirty="0" smtClean="0"/>
              <a:t>material </a:t>
            </a:r>
            <a:r>
              <a:rPr lang="en-US" sz="2800" dirty="0"/>
              <a:t>waste </a:t>
            </a:r>
            <a:r>
              <a:rPr lang="en-US" sz="2800" dirty="0" smtClean="0"/>
              <a:t>of </a:t>
            </a:r>
            <a:r>
              <a:rPr lang="en-US" sz="2800" dirty="0"/>
              <a:t>risk group 2, must be stored and transported in tightly closed, leak-proof and unbreakable containers.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23465"/>
            <a:ext cx="2054156" cy="180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4744"/>
            <a:ext cx="205415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52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350" y="124676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S</a:t>
            </a:r>
            <a:r>
              <a:rPr lang="de-DE" sz="3200" dirty="0" smtClean="0"/>
              <a:t>till </a:t>
            </a:r>
            <a:r>
              <a:rPr lang="de-DE" sz="3200" dirty="0" err="1" smtClean="0"/>
              <a:t>questions</a:t>
            </a:r>
            <a:endParaRPr lang="de-DE" sz="3200" dirty="0"/>
          </a:p>
        </p:txBody>
      </p:sp>
      <p:sp>
        <p:nvSpPr>
          <p:cNvPr id="5" name="Right Arrow 4"/>
          <p:cNvSpPr/>
          <p:nvPr/>
        </p:nvSpPr>
        <p:spPr>
          <a:xfrm rot="5400000">
            <a:off x="3815989" y="2240795"/>
            <a:ext cx="1152128" cy="64821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292" y="3284984"/>
            <a:ext cx="914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Robert </a:t>
            </a:r>
            <a:r>
              <a:rPr lang="de-DE" sz="3200" dirty="0" smtClean="0"/>
              <a:t>Günther   </a:t>
            </a:r>
            <a:endParaRPr lang="de-DE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8610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Room</a:t>
            </a:r>
            <a:r>
              <a:rPr lang="de-DE" dirty="0" smtClean="0"/>
              <a:t> </a:t>
            </a:r>
            <a:r>
              <a:rPr lang="de-DE" dirty="0"/>
              <a:t>2.02. , </a:t>
            </a:r>
            <a:r>
              <a:rPr lang="de-DE" dirty="0" err="1" smtClean="0"/>
              <a:t>phone</a:t>
            </a:r>
            <a:r>
              <a:rPr lang="de-DE" dirty="0" smtClean="0"/>
              <a:t>:    </a:t>
            </a:r>
            <a:r>
              <a:rPr lang="de-DE" dirty="0"/>
              <a:t>-722</a:t>
            </a: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848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140">
            <a:off x="4115913" y="2335616"/>
            <a:ext cx="1004098" cy="1079134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47926">
            <a:off x="4605554" y="1336261"/>
            <a:ext cx="1039987" cy="125884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8" t="35555" r="383" b="30774"/>
          <a:stretch/>
        </p:blipFill>
        <p:spPr>
          <a:xfrm rot="5400000">
            <a:off x="157118" y="5006150"/>
            <a:ext cx="2189660" cy="14247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" t="3557" r="38719" b="7621"/>
          <a:stretch/>
        </p:blipFill>
        <p:spPr>
          <a:xfrm>
            <a:off x="3694115" y="4623715"/>
            <a:ext cx="1958005" cy="2189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t="19294" r="22436" b="16443"/>
          <a:stretch/>
        </p:blipFill>
        <p:spPr>
          <a:xfrm rot="16200000">
            <a:off x="6701634" y="5054578"/>
            <a:ext cx="2149443" cy="13681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9210">
            <a:off x="742170" y="2099732"/>
            <a:ext cx="875415" cy="187216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8774">
            <a:off x="1309278" y="2101411"/>
            <a:ext cx="470665" cy="470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0540">
            <a:off x="742014" y="1532517"/>
            <a:ext cx="496581" cy="49658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928">
            <a:off x="1684932" y="1424678"/>
            <a:ext cx="501029" cy="50102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807">
            <a:off x="1666019" y="3624640"/>
            <a:ext cx="452340" cy="4528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429">
            <a:off x="246215" y="2946008"/>
            <a:ext cx="554614" cy="55519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94303">
            <a:off x="1910762" y="2559962"/>
            <a:ext cx="494736" cy="49473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3874">
            <a:off x="104401" y="2084008"/>
            <a:ext cx="470989" cy="47098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5056">
            <a:off x="3475397" y="2326469"/>
            <a:ext cx="641990" cy="164405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7563">
            <a:off x="3525349" y="1606027"/>
            <a:ext cx="954064" cy="90522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059832" y="53468"/>
            <a:ext cx="3115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/>
            </a:lvl1pPr>
          </a:lstStyle>
          <a:p>
            <a:r>
              <a:rPr lang="en-US" dirty="0"/>
              <a:t>Operating materials contaminated with hazardous substances such as cloths, tubes, hoses, etc.</a:t>
            </a:r>
          </a:p>
          <a:p>
            <a:r>
              <a:rPr lang="en-US" u="sng" dirty="0"/>
              <a:t>Especially equipment contaminated with phenol (pipette tips etc.)</a:t>
            </a:r>
            <a:endParaRPr lang="de-DE" i="1" u="sng" dirty="0"/>
          </a:p>
        </p:txBody>
      </p:sp>
      <p:sp>
        <p:nvSpPr>
          <p:cNvPr id="12" name="Textfeld 11"/>
          <p:cNvSpPr txBox="1"/>
          <p:nvPr/>
        </p:nvSpPr>
        <p:spPr>
          <a:xfrm>
            <a:off x="6372200" y="5346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/>
            </a:lvl1pPr>
          </a:lstStyle>
          <a:p>
            <a:r>
              <a:rPr lang="en-US" dirty="0"/>
              <a:t>Sharp objects such as scalpels, metal closures, cannulas etc.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75289" y="124260"/>
            <a:ext cx="2884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/>
            </a:lvl1pPr>
          </a:lstStyle>
          <a:p>
            <a:r>
              <a:rPr lang="en-US" dirty="0" smtClean="0"/>
              <a:t>Put emptied </a:t>
            </a:r>
            <a:r>
              <a:rPr lang="en-US" dirty="0"/>
              <a:t>bottles of hazardous substances</a:t>
            </a:r>
          </a:p>
          <a:p>
            <a:r>
              <a:rPr lang="en-US" dirty="0"/>
              <a:t>w</a:t>
            </a:r>
            <a:r>
              <a:rPr lang="en-US" dirty="0" smtClean="0"/>
              <a:t>hich </a:t>
            </a:r>
            <a:r>
              <a:rPr lang="en-US" dirty="0"/>
              <a:t>are stamped with hazardous material </a:t>
            </a:r>
            <a:r>
              <a:rPr lang="en-US" dirty="0" smtClean="0"/>
              <a:t>symbols into to the purple bucket.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-36512" y="4005064"/>
            <a:ext cx="3043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2nd </a:t>
            </a:r>
            <a:r>
              <a:rPr lang="en-US" u="sng" dirty="0" smtClean="0"/>
              <a:t>Floor:</a:t>
            </a:r>
          </a:p>
          <a:p>
            <a:r>
              <a:rPr lang="en-US" u="sng" dirty="0" smtClean="0"/>
              <a:t>between rooms 2.27 and 2.26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009141" y="4005064"/>
            <a:ext cx="232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Basement </a:t>
            </a:r>
            <a:r>
              <a:rPr lang="de-DE" u="sng" dirty="0" err="1" smtClean="0"/>
              <a:t>room</a:t>
            </a:r>
            <a:r>
              <a:rPr lang="de-DE" u="sng" dirty="0" smtClean="0"/>
              <a:t>: 01.27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6156176" y="4006805"/>
            <a:ext cx="1570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3rd </a:t>
            </a:r>
            <a:r>
              <a:rPr lang="de-DE" u="sng" dirty="0" err="1" smtClean="0"/>
              <a:t>floor</a:t>
            </a:r>
            <a:r>
              <a:rPr lang="de-DE" u="sng" dirty="0" smtClean="0"/>
              <a:t>:  </a:t>
            </a:r>
          </a:p>
          <a:p>
            <a:r>
              <a:rPr lang="de-DE" dirty="0" err="1" smtClean="0"/>
              <a:t>Metal</a:t>
            </a:r>
            <a:r>
              <a:rPr lang="de-DE" dirty="0" smtClean="0"/>
              <a:t> </a:t>
            </a:r>
            <a:r>
              <a:rPr lang="de-DE" dirty="0" err="1" smtClean="0"/>
              <a:t>cabinets</a:t>
            </a:r>
            <a:endParaRPr lang="de-DE" dirty="0"/>
          </a:p>
        </p:txBody>
      </p:sp>
      <p:sp>
        <p:nvSpPr>
          <p:cNvPr id="35" name="Rectangle 34"/>
          <p:cNvSpPr/>
          <p:nvPr/>
        </p:nvSpPr>
        <p:spPr>
          <a:xfrm>
            <a:off x="3059832" y="27383"/>
            <a:ext cx="3070720" cy="685800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Rectangle 35"/>
          <p:cNvSpPr/>
          <p:nvPr/>
        </p:nvSpPr>
        <p:spPr>
          <a:xfrm>
            <a:off x="6156176" y="27383"/>
            <a:ext cx="2987824" cy="685800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Rectangle 36"/>
          <p:cNvSpPr/>
          <p:nvPr/>
        </p:nvSpPr>
        <p:spPr>
          <a:xfrm>
            <a:off x="-36512" y="27383"/>
            <a:ext cx="3059832" cy="685800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6391">
            <a:off x="6819506" y="987996"/>
            <a:ext cx="636371" cy="171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57622">
            <a:off x="6633527" y="2888270"/>
            <a:ext cx="1301402" cy="108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7374">
            <a:off x="7330212" y="2476044"/>
            <a:ext cx="1706953" cy="120123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7413">
            <a:off x="7495060" y="1165232"/>
            <a:ext cx="1384203" cy="112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8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297">
            <a:off x="6389541" y="1995292"/>
            <a:ext cx="1507841" cy="162052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7" t="18295" r="7576" b="7916"/>
          <a:stretch/>
        </p:blipFill>
        <p:spPr>
          <a:xfrm rot="16200000">
            <a:off x="764832" y="4678179"/>
            <a:ext cx="2702005" cy="15683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7563">
            <a:off x="5122321" y="2424980"/>
            <a:ext cx="1409931" cy="133774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740">
            <a:off x="1406414" y="2131895"/>
            <a:ext cx="1051616" cy="1130202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621585" y="44624"/>
            <a:ext cx="2581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Items like: Cell culture flasks, tubes, gloves etc. contaminated with </a:t>
            </a:r>
            <a:r>
              <a:rPr lang="en-US" sz="1600" dirty="0"/>
              <a:t>risk group 1 material</a:t>
            </a:r>
            <a:endParaRPr lang="de-DE" sz="1600" dirty="0"/>
          </a:p>
        </p:txBody>
      </p:sp>
      <p:sp>
        <p:nvSpPr>
          <p:cNvPr id="14" name="Pfeil nach unten 13"/>
          <p:cNvSpPr/>
          <p:nvPr/>
        </p:nvSpPr>
        <p:spPr>
          <a:xfrm>
            <a:off x="1863806" y="3117565"/>
            <a:ext cx="504056" cy="129614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1115616" y="116632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/>
            </a:lvl1pPr>
          </a:lstStyle>
          <a:p>
            <a:r>
              <a:rPr lang="en-US" dirty="0" smtClean="0"/>
              <a:t>Items like</a:t>
            </a:r>
            <a:r>
              <a:rPr lang="en-US" dirty="0"/>
              <a:t>: Pipette tips, Eppendorf tubes, 50ml tubes, etc., which are contaminated </a:t>
            </a:r>
            <a:r>
              <a:rPr lang="en-US" dirty="0" smtClean="0"/>
              <a:t>with risk </a:t>
            </a:r>
            <a:r>
              <a:rPr lang="en-US" dirty="0"/>
              <a:t>group 1 material</a:t>
            </a:r>
          </a:p>
        </p:txBody>
      </p:sp>
      <p:pic>
        <p:nvPicPr>
          <p:cNvPr id="19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1891" y="1927971"/>
            <a:ext cx="1089165" cy="1033404"/>
          </a:xfrm>
          <a:prstGeom prst="rect">
            <a:avLst/>
          </a:prstGeom>
        </p:spPr>
      </p:pic>
      <p:pic>
        <p:nvPicPr>
          <p:cNvPr id="1026" name="Picture 2" descr="http://thumbs2.ebaystatic.com/d/l225/pict/140690276093_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7823">
            <a:off x="1803990" y="1582044"/>
            <a:ext cx="1071562" cy="8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8" t="30286" r="22424" b="19128"/>
          <a:stretch/>
        </p:blipFill>
        <p:spPr>
          <a:xfrm rot="16200000">
            <a:off x="5506883" y="4598278"/>
            <a:ext cx="2702005" cy="17281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Pfeil nach unten 12"/>
          <p:cNvSpPr/>
          <p:nvPr/>
        </p:nvSpPr>
        <p:spPr>
          <a:xfrm>
            <a:off x="6588224" y="3118964"/>
            <a:ext cx="504056" cy="129614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6" t="8100" r="16186" b="14766"/>
          <a:stretch/>
        </p:blipFill>
        <p:spPr>
          <a:xfrm rot="7849235">
            <a:off x="6796710" y="1332385"/>
            <a:ext cx="696525" cy="1433146"/>
          </a:xfrm>
          <a:prstGeom prst="rect">
            <a:avLst/>
          </a:prstGeom>
        </p:spPr>
      </p:pic>
      <p:sp>
        <p:nvSpPr>
          <p:cNvPr id="20" name="Pfeil nach unten 19"/>
          <p:cNvSpPr/>
          <p:nvPr/>
        </p:nvSpPr>
        <p:spPr>
          <a:xfrm rot="16200000">
            <a:off x="3924252" y="3709884"/>
            <a:ext cx="504056" cy="323971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6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9030">
            <a:off x="7639920" y="2616240"/>
            <a:ext cx="892355" cy="169000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7105">
            <a:off x="5873433" y="2102328"/>
            <a:ext cx="844594" cy="172910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435110" y="98445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Liquid waste contaminated with cells or bacteria of risk group 1 is marked with autoclave tape and a cross and placed in the </a:t>
            </a:r>
            <a:r>
              <a:rPr lang="en-US" sz="1600" dirty="0" smtClean="0"/>
              <a:t>scullery in </a:t>
            </a:r>
            <a:r>
              <a:rPr lang="en-US" sz="1600" dirty="0"/>
              <a:t>the tray for " </a:t>
            </a:r>
            <a:r>
              <a:rPr lang="en-US" sz="1600" dirty="0" smtClean="0"/>
              <a:t>Liquid </a:t>
            </a:r>
            <a:r>
              <a:rPr lang="en-US" sz="1600" dirty="0"/>
              <a:t>waste". This also applies to emptied vessels.</a:t>
            </a:r>
            <a:endParaRPr lang="de-DE" sz="16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56374"/>
            <a:ext cx="3312368" cy="23421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467544" y="188640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/>
            </a:lvl1pPr>
          </a:lstStyle>
          <a:p>
            <a:r>
              <a:rPr lang="en-US" dirty="0" err="1"/>
              <a:t>Labware</a:t>
            </a:r>
            <a:r>
              <a:rPr lang="en-US" dirty="0"/>
              <a:t> that only needs to be rinsed and is not contaminated with materials of a risk group, such as beakers, empty PBS bottles, graduated cylinders, Erlenmeyer flasks, etc., are placed in the scullery in the tray for "Dirty </a:t>
            </a:r>
            <a:r>
              <a:rPr lang="en-US" dirty="0" err="1" smtClean="0"/>
              <a:t>labware</a:t>
            </a:r>
            <a:r>
              <a:rPr lang="en-US" dirty="0"/>
              <a:t>".</a:t>
            </a:r>
            <a:endParaRPr lang="de-DE" dirty="0"/>
          </a:p>
        </p:txBody>
      </p:sp>
      <p:sp>
        <p:nvSpPr>
          <p:cNvPr id="11" name="Pfeil nach unten 10"/>
          <p:cNvSpPr/>
          <p:nvPr/>
        </p:nvSpPr>
        <p:spPr>
          <a:xfrm>
            <a:off x="1799692" y="2566106"/>
            <a:ext cx="504056" cy="204235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2955" flipH="1">
            <a:off x="300048" y="3194230"/>
            <a:ext cx="658227" cy="78610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3094" flipH="1">
            <a:off x="947537" y="1997082"/>
            <a:ext cx="709696" cy="140986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0453" flipH="1">
            <a:off x="2835421" y="1964678"/>
            <a:ext cx="1001041" cy="212687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097" y="4349923"/>
            <a:ext cx="3995711" cy="23974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Pfeil nach unten 9"/>
          <p:cNvSpPr/>
          <p:nvPr/>
        </p:nvSpPr>
        <p:spPr>
          <a:xfrm>
            <a:off x="6887912" y="2415470"/>
            <a:ext cx="504056" cy="204235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586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782">
            <a:off x="4652331" y="229858"/>
            <a:ext cx="895278" cy="128372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44" y="4377986"/>
            <a:ext cx="2148494" cy="234471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96" y="2521123"/>
            <a:ext cx="1815120" cy="1700051"/>
          </a:xfrm>
          <a:prstGeom prst="rect">
            <a:avLst/>
          </a:prstGeom>
        </p:spPr>
      </p:pic>
      <p:sp>
        <p:nvSpPr>
          <p:cNvPr id="6" name="Pfeil nach unten 5"/>
          <p:cNvSpPr/>
          <p:nvPr/>
        </p:nvSpPr>
        <p:spPr>
          <a:xfrm>
            <a:off x="4728047" y="1758831"/>
            <a:ext cx="382411" cy="73415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Pfeil nach unten 6"/>
          <p:cNvSpPr/>
          <p:nvPr/>
        </p:nvSpPr>
        <p:spPr>
          <a:xfrm>
            <a:off x="4595140" y="4224907"/>
            <a:ext cx="382411" cy="163370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214690" y="2853022"/>
            <a:ext cx="2348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Cut resistant </a:t>
            </a:r>
            <a:r>
              <a:rPr lang="en-US" b="1" u="sng" dirty="0" smtClean="0"/>
              <a:t>container</a:t>
            </a:r>
          </a:p>
          <a:p>
            <a:r>
              <a:rPr lang="en-US" dirty="0" smtClean="0"/>
              <a:t>(</a:t>
            </a:r>
            <a:r>
              <a:rPr lang="en-US" dirty="0"/>
              <a:t>No bags)</a:t>
            </a:r>
            <a:endParaRPr lang="de-DE" dirty="0"/>
          </a:p>
        </p:txBody>
      </p:sp>
      <p:sp>
        <p:nvSpPr>
          <p:cNvPr id="9" name="180-Grad-Pfeil 8"/>
          <p:cNvSpPr/>
          <p:nvPr/>
        </p:nvSpPr>
        <p:spPr>
          <a:xfrm>
            <a:off x="5974554" y="2521123"/>
            <a:ext cx="576064" cy="331899"/>
          </a:xfrm>
          <a:prstGeom prst="utur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48646" y="1912850"/>
            <a:ext cx="3071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/>
            </a:lvl1pPr>
          </a:lstStyle>
          <a:p>
            <a:r>
              <a:rPr lang="en-US" b="1" dirty="0"/>
              <a:t>Microscope slides </a:t>
            </a:r>
            <a:r>
              <a:rPr lang="en-US" dirty="0"/>
              <a:t>and </a:t>
            </a:r>
            <a:r>
              <a:rPr lang="en-US" b="1" dirty="0"/>
              <a:t>cover slips </a:t>
            </a:r>
            <a:r>
              <a:rPr lang="en-US" dirty="0"/>
              <a:t>contaminated with tissue sections of risk group 1 (mouse tissue) are disposed of via burn waste (B waste).For this purpose, the slides are collected in a cut-resistant container (e.g., rigid cardboard box) and placed in front of the elevator.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655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40968"/>
            <a:ext cx="1125200" cy="3729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49080"/>
            <a:ext cx="923737" cy="266429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3121" flipV="1">
            <a:off x="3142275" y="2237041"/>
            <a:ext cx="3212237" cy="27055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4038">
            <a:off x="8352959" y="455326"/>
            <a:ext cx="288748" cy="32898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00" y="4329780"/>
            <a:ext cx="1147770" cy="24835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54613" flipV="1">
            <a:off x="-983901" y="2412057"/>
            <a:ext cx="3543294" cy="1438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0556" flipV="1">
            <a:off x="3889619" y="1781722"/>
            <a:ext cx="3212237" cy="27055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15292" y="2017501"/>
            <a:ext cx="3543294" cy="1438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2826" flipV="1">
            <a:off x="556130" y="2182163"/>
            <a:ext cx="3543294" cy="1438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797">
            <a:off x="7534492" y="998683"/>
            <a:ext cx="258113" cy="328985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0720" y="-27384"/>
            <a:ext cx="2351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Glass pipettes belong into a  </a:t>
            </a:r>
            <a:r>
              <a:rPr lang="en-US" dirty="0" err="1" smtClean="0"/>
              <a:t>Sekusept-aktiv</a:t>
            </a:r>
            <a:r>
              <a:rPr lang="en-US" dirty="0" smtClean="0"/>
              <a:t>     solution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975456" y="-27384"/>
            <a:ext cx="3018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Plastic disposable pipettes into the pipette barrel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993700" y="-27384"/>
            <a:ext cx="3042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Pasteur glass pipettes into the provided canisters.         Available in room </a:t>
            </a:r>
            <a:r>
              <a:rPr lang="en-US" dirty="0" smtClean="0"/>
              <a:t>2.22.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83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7" t="32690" r="11112" b="2613"/>
          <a:stretch/>
        </p:blipFill>
        <p:spPr>
          <a:xfrm rot="5400000">
            <a:off x="-816795" y="1638305"/>
            <a:ext cx="5448998" cy="3600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feld 4"/>
          <p:cNvSpPr txBox="1"/>
          <p:nvPr/>
        </p:nvSpPr>
        <p:spPr>
          <a:xfrm>
            <a:off x="4021229" y="692696"/>
            <a:ext cx="4871251" cy="1200329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b="1" u="sng"/>
            </a:lvl1pPr>
          </a:lstStyle>
          <a:p>
            <a:r>
              <a:rPr lang="de-DE" dirty="0"/>
              <a:t>Solvent </a:t>
            </a:r>
            <a:r>
              <a:rPr lang="de-DE" dirty="0" smtClean="0"/>
              <a:t>halogen </a:t>
            </a:r>
            <a:r>
              <a:rPr lang="de-DE" dirty="0" err="1"/>
              <a:t>free</a:t>
            </a:r>
            <a:r>
              <a:rPr lang="de-DE" dirty="0" smtClean="0"/>
              <a:t>:</a:t>
            </a:r>
          </a:p>
          <a:p>
            <a:endParaRPr lang="de-DE" dirty="0"/>
          </a:p>
          <a:p>
            <a:r>
              <a:rPr lang="en-US" b="0" u="none" dirty="0"/>
              <a:t>All halogen-free solvents like ethanol, methanol, xylene, phenol.</a:t>
            </a:r>
            <a:endParaRPr lang="de-DE" b="0" u="none" dirty="0"/>
          </a:p>
        </p:txBody>
      </p:sp>
      <p:sp>
        <p:nvSpPr>
          <p:cNvPr id="6" name="Textfeld 5"/>
          <p:cNvSpPr txBox="1"/>
          <p:nvPr/>
        </p:nvSpPr>
        <p:spPr>
          <a:xfrm>
            <a:off x="4021229" y="2060848"/>
            <a:ext cx="4871251" cy="1754326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b="1" u="sng"/>
            </a:lvl1pPr>
          </a:lstStyle>
          <a:p>
            <a:r>
              <a:rPr lang="de-DE" dirty="0" err="1"/>
              <a:t>Solvents</a:t>
            </a:r>
            <a:r>
              <a:rPr lang="de-DE" dirty="0"/>
              <a:t> </a:t>
            </a:r>
            <a:r>
              <a:rPr lang="de-DE" dirty="0" err="1" smtClean="0"/>
              <a:t>halogenated</a:t>
            </a:r>
            <a:r>
              <a:rPr lang="de-DE" dirty="0" smtClean="0"/>
              <a:t>:</a:t>
            </a:r>
          </a:p>
          <a:p>
            <a:endParaRPr lang="de-DE" dirty="0"/>
          </a:p>
          <a:p>
            <a:r>
              <a:rPr lang="de-DE" b="0" u="none" dirty="0"/>
              <a:t>All </a:t>
            </a:r>
            <a:r>
              <a:rPr lang="de-DE" b="0" u="none" dirty="0" err="1"/>
              <a:t>halogenated</a:t>
            </a:r>
            <a:r>
              <a:rPr lang="de-DE" b="0" u="none" dirty="0"/>
              <a:t> </a:t>
            </a:r>
            <a:r>
              <a:rPr lang="de-DE" b="0" u="none" dirty="0" err="1"/>
              <a:t>solvents</a:t>
            </a:r>
            <a:r>
              <a:rPr lang="de-DE" b="0" u="none" dirty="0"/>
              <a:t> like </a:t>
            </a:r>
            <a:r>
              <a:rPr lang="de-DE" b="0" u="none" dirty="0" err="1"/>
              <a:t>chloroform</a:t>
            </a:r>
            <a:r>
              <a:rPr lang="de-DE" b="0" u="none" dirty="0"/>
              <a:t>, </a:t>
            </a:r>
            <a:r>
              <a:rPr lang="de-DE" b="0" u="none" dirty="0" err="1"/>
              <a:t>dichloromethane</a:t>
            </a:r>
            <a:r>
              <a:rPr lang="de-DE" b="0" u="none" dirty="0"/>
              <a:t>, </a:t>
            </a:r>
            <a:r>
              <a:rPr lang="de-DE" b="0" u="none" dirty="0" err="1"/>
              <a:t>carbon</a:t>
            </a:r>
            <a:r>
              <a:rPr lang="de-DE" b="0" u="none" dirty="0"/>
              <a:t> </a:t>
            </a:r>
            <a:r>
              <a:rPr lang="de-DE" b="0" u="none" dirty="0" err="1"/>
              <a:t>tetrachloride</a:t>
            </a:r>
            <a:r>
              <a:rPr lang="de-DE" b="0" u="none" dirty="0"/>
              <a:t> </a:t>
            </a:r>
            <a:r>
              <a:rPr lang="de-DE" b="0" u="none" dirty="0" err="1"/>
              <a:t>and</a:t>
            </a:r>
            <a:r>
              <a:rPr lang="de-DE" b="0" u="none" dirty="0"/>
              <a:t> </a:t>
            </a:r>
            <a:r>
              <a:rPr lang="de-DE" b="0" u="none" dirty="0" err="1"/>
              <a:t>their</a:t>
            </a:r>
            <a:r>
              <a:rPr lang="de-DE" b="0" u="none" dirty="0"/>
              <a:t> </a:t>
            </a:r>
            <a:r>
              <a:rPr lang="de-DE" b="0" u="none" dirty="0" err="1"/>
              <a:t>mixtures</a:t>
            </a:r>
            <a:r>
              <a:rPr lang="de-DE" b="0" u="none" dirty="0"/>
              <a:t>.</a:t>
            </a:r>
          </a:p>
          <a:p>
            <a:endParaRPr lang="de-DE" b="0" u="none" dirty="0"/>
          </a:p>
        </p:txBody>
      </p:sp>
      <p:sp>
        <p:nvSpPr>
          <p:cNvPr id="7" name="Textfeld 6"/>
          <p:cNvSpPr txBox="1"/>
          <p:nvPr/>
        </p:nvSpPr>
        <p:spPr>
          <a:xfrm>
            <a:off x="4021229" y="4005064"/>
            <a:ext cx="4871251" cy="1754326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b="1" u="sng"/>
            </a:lvl1pPr>
          </a:lstStyle>
          <a:p>
            <a:r>
              <a:rPr lang="de-DE" dirty="0" err="1"/>
              <a:t>Staining</a:t>
            </a:r>
            <a:r>
              <a:rPr lang="de-DE" dirty="0"/>
              <a:t> </a:t>
            </a:r>
            <a:r>
              <a:rPr lang="de-DE" dirty="0" err="1" smtClean="0"/>
              <a:t>solutions</a:t>
            </a:r>
            <a:r>
              <a:rPr lang="de-DE" dirty="0" smtClean="0"/>
              <a:t> </a:t>
            </a:r>
          </a:p>
          <a:p>
            <a:r>
              <a:rPr lang="en-US" b="0" u="none" dirty="0" smtClean="0"/>
              <a:t> </a:t>
            </a:r>
          </a:p>
          <a:p>
            <a:r>
              <a:rPr lang="en-US" b="0" u="none" dirty="0" smtClean="0"/>
              <a:t>All </a:t>
            </a:r>
            <a:r>
              <a:rPr lang="en-US" b="0" u="none" dirty="0"/>
              <a:t>aqueous dye solutions such as Giemsa, </a:t>
            </a:r>
            <a:r>
              <a:rPr lang="en-US" b="0" u="none" dirty="0" err="1"/>
              <a:t>Fuchsin</a:t>
            </a:r>
            <a:r>
              <a:rPr lang="en-US" b="0" u="none" dirty="0"/>
              <a:t> solutions and solvent mixtures containing ethidium bromide</a:t>
            </a:r>
          </a:p>
          <a:p>
            <a:endParaRPr lang="en-US" b="0" u="none" dirty="0"/>
          </a:p>
        </p:txBody>
      </p:sp>
      <p:sp>
        <p:nvSpPr>
          <p:cNvPr id="8" name="Textfeld 7"/>
          <p:cNvSpPr txBox="1"/>
          <p:nvPr/>
        </p:nvSpPr>
        <p:spPr>
          <a:xfrm>
            <a:off x="4067944" y="5877272"/>
            <a:ext cx="4871252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Paraformaldehyde </a:t>
            </a:r>
            <a:r>
              <a:rPr lang="de-DE" b="1" u="sng" dirty="0" err="1" smtClean="0"/>
              <a:t>solutions</a:t>
            </a:r>
            <a:r>
              <a:rPr lang="de-DE" b="1" u="sng" dirty="0" smtClean="0"/>
              <a:t>:</a:t>
            </a:r>
          </a:p>
          <a:p>
            <a:endParaRPr lang="de-DE" dirty="0"/>
          </a:p>
          <a:p>
            <a:r>
              <a:rPr lang="en-US" dirty="0" smtClean="0"/>
              <a:t>All formaldehyde solutions of all concentrations.</a:t>
            </a:r>
            <a:endParaRPr lang="de-DE" dirty="0"/>
          </a:p>
        </p:txBody>
      </p:sp>
      <p:sp>
        <p:nvSpPr>
          <p:cNvPr id="9" name="TextBox 1"/>
          <p:cNvSpPr txBox="1"/>
          <p:nvPr/>
        </p:nvSpPr>
        <p:spPr>
          <a:xfrm>
            <a:off x="107504" y="62181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err="1" smtClean="0"/>
              <a:t>Room</a:t>
            </a:r>
            <a:r>
              <a:rPr lang="de-DE" b="1" u="sng" dirty="0" smtClean="0"/>
              <a:t>:   0.02                    </a:t>
            </a:r>
            <a:r>
              <a:rPr lang="de-DE" b="1" u="sng" dirty="0" err="1" smtClean="0"/>
              <a:t>or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basement</a:t>
            </a:r>
            <a:r>
              <a:rPr lang="de-DE" b="1" u="sng" dirty="0" smtClean="0"/>
              <a:t>:  01.27</a:t>
            </a:r>
            <a:endParaRPr lang="de-DE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107504" y="35913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Liquid hazardous substances and their mixtures</a:t>
            </a:r>
            <a:endParaRPr lang="de-DE" sz="3200" b="1" u="sng" dirty="0"/>
          </a:p>
        </p:txBody>
      </p:sp>
    </p:spTree>
    <p:extLst>
      <p:ext uri="{BB962C8B-B14F-4D97-AF65-F5344CB8AC3E}">
        <p14:creationId xmlns:p14="http://schemas.microsoft.com/office/powerpoint/2010/main" val="109993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90872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Special regulation for biological material of the </a:t>
            </a:r>
          </a:p>
          <a:p>
            <a:pPr algn="ctr"/>
            <a:r>
              <a:rPr lang="en-US" sz="3200" b="1" u="sng" dirty="0" smtClean="0"/>
              <a:t>Risk group 2 and 3**</a:t>
            </a:r>
            <a:endParaRPr lang="de-DE" sz="3200" b="1" u="sng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557" y="2492896"/>
            <a:ext cx="3978885" cy="348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55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7093">
            <a:off x="-256814" y="2135033"/>
            <a:ext cx="3212237" cy="31368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00" y="4293096"/>
            <a:ext cx="1147770" cy="24835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9"/>
          <a:stretch/>
        </p:blipFill>
        <p:spPr>
          <a:xfrm>
            <a:off x="43152" y="3886431"/>
            <a:ext cx="2224592" cy="292694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9658" flipV="1">
            <a:off x="-1191433" y="2330443"/>
            <a:ext cx="3212237" cy="27055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10856">
            <a:off x="504789" y="2162851"/>
            <a:ext cx="3212237" cy="313685"/>
          </a:xfrm>
          <a:prstGeom prst="rect">
            <a:avLst/>
          </a:prstGeom>
        </p:spPr>
      </p:pic>
      <p:sp>
        <p:nvSpPr>
          <p:cNvPr id="9" name="Pfeil nach rechts 8"/>
          <p:cNvSpPr/>
          <p:nvPr/>
        </p:nvSpPr>
        <p:spPr>
          <a:xfrm flipH="1">
            <a:off x="2122667" y="4581128"/>
            <a:ext cx="649133" cy="33705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07504" y="7794"/>
            <a:ext cx="3320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Plastic disposable pipettes are placed in the lockable </a:t>
            </a:r>
          </a:p>
          <a:p>
            <a:r>
              <a:rPr lang="en-US" dirty="0"/>
              <a:t>Pipette </a:t>
            </a:r>
            <a:r>
              <a:rPr lang="en-US" dirty="0" smtClean="0"/>
              <a:t>bin.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137716" y="-27384"/>
            <a:ext cx="2322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Pasteur glass pipettes </a:t>
            </a:r>
            <a:r>
              <a:rPr lang="en-US" dirty="0" smtClean="0"/>
              <a:t>belong </a:t>
            </a:r>
            <a:r>
              <a:rPr lang="en-US" dirty="0"/>
              <a:t>in the provided canisters with lid available in </a:t>
            </a:r>
            <a:r>
              <a:rPr lang="en-US" dirty="0" smtClean="0"/>
              <a:t>room 2.22.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2772861" y="4437112"/>
            <a:ext cx="45117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full barrel is transported to the </a:t>
            </a:r>
            <a:r>
              <a:rPr lang="en-US" dirty="0" err="1"/>
              <a:t>skullery</a:t>
            </a:r>
            <a:r>
              <a:rPr lang="en-US" dirty="0"/>
              <a:t> 2.29/30.; then the inner bag with the pipettes is transferred to an autoclave barrel for S2.</a:t>
            </a:r>
          </a:p>
          <a:p>
            <a:r>
              <a:rPr lang="en-US" dirty="0"/>
              <a:t>Afterwards, the barrel is loaded again with a new bag, so that there are again two bags in the barrel. If both bags are contaminated, please transfer them both to the autoclaving barrel.</a:t>
            </a:r>
          </a:p>
          <a:p>
            <a:endParaRPr lang="en-US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1724">
            <a:off x="8305642" y="620578"/>
            <a:ext cx="222088" cy="283068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7186" flipH="1">
            <a:off x="6695492" y="1455847"/>
            <a:ext cx="274769" cy="283068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797">
            <a:off x="7614271" y="1439460"/>
            <a:ext cx="217937" cy="277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6840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0BC92BCA9454CBBC355E2BC9825F0" ma:contentTypeVersion="2" ma:contentTypeDescription="Create a new document." ma:contentTypeScope="" ma:versionID="0b5fd5fa7c7dd3b033d07ab793d433a7">
  <xsd:schema xmlns:xsd="http://www.w3.org/2001/XMLSchema" xmlns:xs="http://www.w3.org/2001/XMLSchema" xmlns:p="http://schemas.microsoft.com/office/2006/metadata/properties" xmlns:ns2="b84e15fe-83c5-4c0a-9202-d2c93f9d3bfc" targetNamespace="http://schemas.microsoft.com/office/2006/metadata/properties" ma:root="true" ma:fieldsID="35aa14907431c2867528c3495a714bc0" ns2:_="">
    <xsd:import namespace="b84e15fe-83c5-4c0a-9202-d2c93f9d3bfc"/>
    <xsd:element name="properties">
      <xsd:complexType>
        <xsd:sequence>
          <xsd:element name="documentManagement">
            <xsd:complexType>
              <xsd:all>
                <xsd:element ref="ns2:Kategori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e15fe-83c5-4c0a-9202-d2c93f9d3bfc" elementFormDefault="qualified">
    <xsd:import namespace="http://schemas.microsoft.com/office/2006/documentManagement/types"/>
    <xsd:import namespace="http://schemas.microsoft.com/office/infopath/2007/PartnerControls"/>
    <xsd:element name="Kategorie" ma:index="8" ma:displayName="Kategorie" ma:default="Chemikalien" ma:format="Dropdown" ma:internalName="Kategorie">
      <xsd:simpleType>
        <xsd:restriction base="dms:Choice">
          <xsd:enumeration value="Unterweisungen"/>
          <xsd:enumeration value="Brandschutz"/>
          <xsd:enumeration value="Mutterschutz"/>
          <xsd:enumeration value="Chemikalien"/>
          <xsd:enumeration value="Betriebsanweisungen"/>
          <xsd:enumeration value="Gesetze+Verordnungen"/>
          <xsd:enumeration value="ErsteHilfe"/>
          <xsd:enumeration value="Radiation_Protection"/>
          <xsd:enumeration value="Gefahrstoffregister"/>
          <xsd:enumeration value="Arbeitsunfall"/>
          <xsd:enumeration value="Hygiene+Hautschutz"/>
          <xsd:enumeration value="Büroarbeitsplätz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b84e15fe-83c5-4c0a-9202-d2c93f9d3bfc">Chemikalien</Kategorie>
  </documentManagement>
</p:properties>
</file>

<file path=customXml/itemProps1.xml><?xml version="1.0" encoding="utf-8"?>
<ds:datastoreItem xmlns:ds="http://schemas.openxmlformats.org/officeDocument/2006/customXml" ds:itemID="{5E166A3F-9F9C-4519-9016-6AB7D89CC8AA}"/>
</file>

<file path=customXml/itemProps2.xml><?xml version="1.0" encoding="utf-8"?>
<ds:datastoreItem xmlns:ds="http://schemas.openxmlformats.org/officeDocument/2006/customXml" ds:itemID="{EAFDEC47-B628-4265-BDED-C3ACA506DCB3}"/>
</file>

<file path=customXml/itemProps3.xml><?xml version="1.0" encoding="utf-8"?>
<ds:datastoreItem xmlns:ds="http://schemas.openxmlformats.org/officeDocument/2006/customXml" ds:itemID="{E6CBD6C3-8AE8-40D6-9E5F-403C396FF53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</Words>
  <Application>Microsoft Office PowerPoint</Application>
  <PresentationFormat>Bildschirmpräsentation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Arial</vt:lpstr>
      <vt:lpstr>Calibri</vt:lpstr>
      <vt:lpstr>Larissa</vt:lpstr>
      <vt:lpstr>Waste disposal in a nutshell    For biological and genetic material of risk group 1,  and for hazardous substances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 disposal  a little overview</dc:title>
  <dc:creator>temp</dc:creator>
  <cp:lastModifiedBy>robert r.guenther</cp:lastModifiedBy>
  <cp:revision>27</cp:revision>
  <dcterms:created xsi:type="dcterms:W3CDTF">2020-02-26T14:54:40Z</dcterms:created>
  <dcterms:modified xsi:type="dcterms:W3CDTF">2023-07-20T14:03:10Z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0x01010071B0BC92BCA9454CBBC355E2BC9825F0</vt:lpwstr>
  </property>
</Properties>
</file>