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62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743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52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24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79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6563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80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62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911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424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74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0">
              <a:schemeClr val="accent1">
                <a:tint val="44500"/>
                <a:satMod val="160000"/>
              </a:schemeClr>
            </a:gs>
            <a:gs pos="20000">
              <a:schemeClr val="accent1">
                <a:tint val="23500"/>
                <a:satMod val="160000"/>
                <a:lumMod val="0"/>
                <a:lumOff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73023-0484-4691-BA76-F8D2665B1145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81BDB-640C-453F-9D8E-C78C3598BA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67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drfz.de/Jobsafety/Shared%20Documents/Forms/Arbeitsunfall.aspx" TargetMode="External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41"/>
          <a:stretch/>
        </p:blipFill>
        <p:spPr>
          <a:xfrm>
            <a:off x="349451" y="1556793"/>
            <a:ext cx="8615037" cy="4968552"/>
          </a:xfrm>
          <a:prstGeom prst="rect">
            <a:avLst/>
          </a:prstGeom>
          <a:effectLst>
            <a:softEdge rad="406400"/>
          </a:effec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208912" cy="1656184"/>
          </a:xfrm>
        </p:spPr>
        <p:txBody>
          <a:bodyPr>
            <a:normAutofit/>
          </a:bodyPr>
          <a:lstStyle/>
          <a:p>
            <a:r>
              <a:rPr lang="de-DE" dirty="0" smtClean="0"/>
              <a:t>Vorgehen nach Stich-und Schnittverletzungen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420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13" r="30916"/>
          <a:stretch/>
        </p:blipFill>
        <p:spPr>
          <a:xfrm>
            <a:off x="7020272" y="1273288"/>
            <a:ext cx="638981" cy="172366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44624"/>
            <a:ext cx="8712968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de-DE" u="sng" dirty="0"/>
              <a:t>1.)    Sofortmaßnahmen nach: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79512" y="1124744"/>
            <a:ext cx="3024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Verletzung mit offener Wunde</a:t>
            </a:r>
            <a:endParaRPr lang="de-DE" sz="1600" b="1" u="sng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53" y="5229200"/>
            <a:ext cx="1034124" cy="1413303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23528" y="4644425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600" b="1"/>
            </a:lvl1pPr>
          </a:lstStyle>
          <a:p>
            <a:r>
              <a:rPr lang="de-DE" u="sng" dirty="0"/>
              <a:t>Kontamination der Schleimhäute 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206726"/>
            <a:ext cx="1518418" cy="1518418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307991" y="2946430"/>
            <a:ext cx="22633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600" b="1"/>
            </a:lvl1pPr>
          </a:lstStyle>
          <a:p>
            <a:r>
              <a:rPr lang="de-DE" u="sng" dirty="0"/>
              <a:t>Kontamination der Haut</a:t>
            </a: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4" t="13138" r="23563" b="39575"/>
          <a:stretch/>
        </p:blipFill>
        <p:spPr>
          <a:xfrm>
            <a:off x="611560" y="1556792"/>
            <a:ext cx="1482183" cy="1173614"/>
          </a:xfrm>
          <a:prstGeom prst="rect">
            <a:avLst/>
          </a:prstGeom>
        </p:spPr>
      </p:pic>
      <p:sp>
        <p:nvSpPr>
          <p:cNvPr id="22" name="Textfeld 21"/>
          <p:cNvSpPr txBox="1"/>
          <p:nvPr/>
        </p:nvSpPr>
        <p:spPr>
          <a:xfrm>
            <a:off x="4246237" y="1340768"/>
            <a:ext cx="17659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400"/>
            </a:lvl1pPr>
          </a:lstStyle>
          <a:p>
            <a:r>
              <a:rPr lang="de-DE" dirty="0" smtClean="0"/>
              <a:t>Blutfluss </a:t>
            </a:r>
            <a:r>
              <a:rPr lang="de-DE" dirty="0"/>
              <a:t>durch Druck aufs umliegende </a:t>
            </a:r>
            <a:r>
              <a:rPr lang="de-DE" dirty="0" smtClean="0"/>
              <a:t>Gewebe fördern, anschließend mit </a:t>
            </a:r>
            <a:r>
              <a:rPr lang="de-DE" dirty="0" err="1" smtClean="0"/>
              <a:t>Octenisept</a:t>
            </a:r>
            <a:r>
              <a:rPr lang="de-DE" dirty="0" smtClean="0"/>
              <a:t> desinfizieren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4265102" y="5571237"/>
            <a:ext cx="1747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400"/>
            </a:lvl1pPr>
          </a:lstStyle>
          <a:p>
            <a:r>
              <a:rPr lang="de-DE" dirty="0" smtClean="0"/>
              <a:t>Mit </a:t>
            </a:r>
            <a:r>
              <a:rPr lang="de-DE" dirty="0" err="1" smtClean="0"/>
              <a:t>Octenisept</a:t>
            </a:r>
            <a:endParaRPr lang="de-DE" dirty="0" smtClean="0"/>
          </a:p>
          <a:p>
            <a:r>
              <a:rPr lang="de-DE" dirty="0" smtClean="0"/>
              <a:t>Schleimhäute </a:t>
            </a:r>
            <a:r>
              <a:rPr lang="de-DE" dirty="0" smtClean="0"/>
              <a:t>intensiv </a:t>
            </a:r>
            <a:r>
              <a:rPr lang="de-DE" dirty="0" smtClean="0"/>
              <a:t>spülen, nicht runter schlucken! </a:t>
            </a:r>
            <a:endParaRPr lang="de-DE" dirty="0"/>
          </a:p>
        </p:txBody>
      </p:sp>
      <p:sp>
        <p:nvSpPr>
          <p:cNvPr id="24" name="Textfeld 23"/>
          <p:cNvSpPr txBox="1"/>
          <p:nvPr/>
        </p:nvSpPr>
        <p:spPr>
          <a:xfrm>
            <a:off x="4246237" y="3698448"/>
            <a:ext cx="17659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400"/>
            </a:lvl1pPr>
          </a:lstStyle>
          <a:p>
            <a:r>
              <a:rPr lang="de-DE" dirty="0" smtClean="0"/>
              <a:t>Mit </a:t>
            </a:r>
            <a:r>
              <a:rPr lang="de-DE" dirty="0" err="1"/>
              <a:t>Sterillium</a:t>
            </a:r>
            <a:r>
              <a:rPr lang="de-DE" dirty="0"/>
              <a:t> aus dem Wandspender </a:t>
            </a:r>
            <a:r>
              <a:rPr lang="de-DE" dirty="0" smtClean="0"/>
              <a:t>direkt desinfizieren</a:t>
            </a:r>
            <a:endParaRPr lang="de-DE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3" r="29521"/>
          <a:stretch/>
        </p:blipFill>
        <p:spPr>
          <a:xfrm>
            <a:off x="7026196" y="3212976"/>
            <a:ext cx="680992" cy="1652243"/>
          </a:xfrm>
          <a:prstGeom prst="rect">
            <a:avLst/>
          </a:prstGeom>
        </p:spPr>
      </p:pic>
      <p:sp>
        <p:nvSpPr>
          <p:cNvPr id="26" name="Pfeil nach rechts 25"/>
          <p:cNvSpPr/>
          <p:nvPr/>
        </p:nvSpPr>
        <p:spPr>
          <a:xfrm>
            <a:off x="3027447" y="1972000"/>
            <a:ext cx="824473" cy="243607"/>
          </a:xfrm>
          <a:prstGeom prst="rightArrow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Pfeil nach rechts 28"/>
          <p:cNvSpPr/>
          <p:nvPr/>
        </p:nvSpPr>
        <p:spPr>
          <a:xfrm>
            <a:off x="3027447" y="3945976"/>
            <a:ext cx="824473" cy="243607"/>
          </a:xfrm>
          <a:prstGeom prst="rightArrow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Pfeil nach rechts 29"/>
          <p:cNvSpPr/>
          <p:nvPr/>
        </p:nvSpPr>
        <p:spPr>
          <a:xfrm>
            <a:off x="3027447" y="5689893"/>
            <a:ext cx="824473" cy="243607"/>
          </a:xfrm>
          <a:prstGeom prst="rightArrow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Nach unten gekrümmter Pfeil 30"/>
          <p:cNvSpPr/>
          <p:nvPr/>
        </p:nvSpPr>
        <p:spPr>
          <a:xfrm>
            <a:off x="6031894" y="1306098"/>
            <a:ext cx="792088" cy="504056"/>
          </a:xfrm>
          <a:prstGeom prst="curvedDownArrow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Nach unten gekrümmter Pfeil 31"/>
          <p:cNvSpPr/>
          <p:nvPr/>
        </p:nvSpPr>
        <p:spPr>
          <a:xfrm>
            <a:off x="6031894" y="5157192"/>
            <a:ext cx="792088" cy="504056"/>
          </a:xfrm>
          <a:prstGeom prst="curvedDownArrow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Nach unten gekrümmter Pfeil 32"/>
          <p:cNvSpPr/>
          <p:nvPr/>
        </p:nvSpPr>
        <p:spPr>
          <a:xfrm>
            <a:off x="6031894" y="3284984"/>
            <a:ext cx="792088" cy="504056"/>
          </a:xfrm>
          <a:prstGeom prst="curvedDownArrow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Geschweifte Klammer rechts 2"/>
          <p:cNvSpPr/>
          <p:nvPr/>
        </p:nvSpPr>
        <p:spPr>
          <a:xfrm>
            <a:off x="7668344" y="1340768"/>
            <a:ext cx="393204" cy="1605662"/>
          </a:xfrm>
          <a:prstGeom prst="righ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Geschweifte Klammer rechts 26"/>
          <p:cNvSpPr/>
          <p:nvPr/>
        </p:nvSpPr>
        <p:spPr>
          <a:xfrm>
            <a:off x="7668344" y="3284984"/>
            <a:ext cx="393204" cy="1605662"/>
          </a:xfrm>
          <a:prstGeom prst="righ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Geschweifte Klammer rechts 27"/>
          <p:cNvSpPr/>
          <p:nvPr/>
        </p:nvSpPr>
        <p:spPr>
          <a:xfrm>
            <a:off x="7668344" y="5131765"/>
            <a:ext cx="393204" cy="1570391"/>
          </a:xfrm>
          <a:prstGeom prst="righ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8084325" y="1866600"/>
            <a:ext cx="808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Am Erste- Hilfe- Kasten</a:t>
            </a:r>
            <a:endParaRPr lang="de-DE" sz="1200" b="1" dirty="0"/>
          </a:p>
        </p:txBody>
      </p:sp>
      <p:sp>
        <p:nvSpPr>
          <p:cNvPr id="34" name="Textfeld 33"/>
          <p:cNvSpPr txBox="1"/>
          <p:nvPr/>
        </p:nvSpPr>
        <p:spPr>
          <a:xfrm>
            <a:off x="8084325" y="5656722"/>
            <a:ext cx="808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Am Erste- Hilfe- Kasten</a:t>
            </a:r>
            <a:endParaRPr lang="de-DE" sz="1200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8100392" y="3717032"/>
            <a:ext cx="827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200" b="1"/>
            </a:lvl1pPr>
          </a:lstStyle>
          <a:p>
            <a:r>
              <a:rPr lang="de-DE" dirty="0"/>
              <a:t>Am Hand-wasch-becken</a:t>
            </a: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13" r="30916"/>
          <a:stretch/>
        </p:blipFill>
        <p:spPr>
          <a:xfrm>
            <a:off x="7017974" y="5071668"/>
            <a:ext cx="638981" cy="172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65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de-DE" u="sng" dirty="0" smtClean="0"/>
              <a:t>2.)  Fortlaufende Maßnahmen</a:t>
            </a:r>
            <a:endParaRPr lang="de-DE" u="sng" dirty="0"/>
          </a:p>
        </p:txBody>
      </p:sp>
      <p:sp>
        <p:nvSpPr>
          <p:cNvPr id="4" name="Textfeld 3"/>
          <p:cNvSpPr txBox="1"/>
          <p:nvPr/>
        </p:nvSpPr>
        <p:spPr>
          <a:xfrm>
            <a:off x="251520" y="1556792"/>
            <a:ext cx="8192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» Erstuntersuchung/Vorstellung beim Durchgangsarzt, Notaufnahme Charité.</a:t>
            </a:r>
            <a:endParaRPr lang="de-DE" sz="2000" dirty="0"/>
          </a:p>
        </p:txBody>
      </p:sp>
      <p:sp>
        <p:nvSpPr>
          <p:cNvPr id="5" name="Textfeld 4"/>
          <p:cNvSpPr txBox="1"/>
          <p:nvPr/>
        </p:nvSpPr>
        <p:spPr>
          <a:xfrm>
            <a:off x="251520" y="2380818"/>
            <a:ext cx="8347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» Gegenstand, mit dem man sich gestochen oder geschnitten hat, mitnehmen.</a:t>
            </a:r>
            <a:endParaRPr lang="de-DE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179512" y="3779748"/>
            <a:ext cx="172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dirty="0" smtClean="0"/>
              <a:t>Durchgangsarzt:</a:t>
            </a:r>
            <a:endParaRPr lang="de-DE" b="1" u="sng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269767"/>
            <a:ext cx="3291695" cy="23540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325634"/>
            <a:ext cx="3456384" cy="194299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feld 7"/>
          <p:cNvSpPr txBox="1"/>
          <p:nvPr/>
        </p:nvSpPr>
        <p:spPr>
          <a:xfrm>
            <a:off x="273209" y="4255928"/>
            <a:ext cx="235064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Notaufnahme Charité</a:t>
            </a:r>
          </a:p>
          <a:p>
            <a:r>
              <a:rPr lang="de-DE" dirty="0" err="1" smtClean="0"/>
              <a:t>Phillipstraße</a:t>
            </a:r>
            <a:r>
              <a:rPr lang="de-DE" dirty="0" smtClean="0"/>
              <a:t> 10</a:t>
            </a:r>
          </a:p>
          <a:p>
            <a:r>
              <a:rPr lang="de-DE" dirty="0" smtClean="0"/>
              <a:t>10117 Berlin</a:t>
            </a:r>
          </a:p>
          <a:p>
            <a:endParaRPr lang="de-DE" dirty="0"/>
          </a:p>
          <a:p>
            <a:r>
              <a:rPr lang="de-DE" dirty="0" smtClean="0"/>
              <a:t>Tel.: 49 30 450 531 000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289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de-DE" u="sng" dirty="0" smtClean="0"/>
              <a:t>3.) Eintrag ins Verbandbuch</a:t>
            </a:r>
            <a:endParaRPr lang="de-DE" u="sng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708920"/>
            <a:ext cx="2131293" cy="296920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Textfeld 8"/>
          <p:cNvSpPr txBox="1"/>
          <p:nvPr/>
        </p:nvSpPr>
        <p:spPr>
          <a:xfrm>
            <a:off x="251521" y="133147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» Damit ein Arbeitsunfall anerkannt wird, muss dieser ins Verbandbuch eingetragen werden</a:t>
            </a:r>
            <a:r>
              <a:rPr lang="de-DE" dirty="0"/>
              <a:t>.</a:t>
            </a:r>
            <a:endParaRPr lang="de-DE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251520" y="2060848"/>
            <a:ext cx="629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</a:lstStyle>
          <a:p>
            <a:r>
              <a:rPr lang="de-DE" dirty="0"/>
              <a:t>» </a:t>
            </a:r>
            <a:r>
              <a:rPr lang="de-DE" dirty="0" smtClean="0"/>
              <a:t>Es  </a:t>
            </a:r>
            <a:r>
              <a:rPr lang="de-DE" dirty="0"/>
              <a:t>sollte immer </a:t>
            </a:r>
            <a:r>
              <a:rPr lang="de-DE" dirty="0" smtClean="0"/>
              <a:t>ein </a:t>
            </a:r>
            <a:r>
              <a:rPr lang="de-DE" dirty="0"/>
              <a:t>Zeuge für den Unfall </a:t>
            </a:r>
            <a:r>
              <a:rPr lang="de-DE" dirty="0" smtClean="0"/>
              <a:t>angegeben </a:t>
            </a:r>
            <a:r>
              <a:rPr lang="de-DE" dirty="0"/>
              <a:t>werden.</a:t>
            </a:r>
          </a:p>
        </p:txBody>
      </p:sp>
      <p:sp>
        <p:nvSpPr>
          <p:cNvPr id="11" name="Eingekerbter Richtungspfeil 17"/>
          <p:cNvSpPr/>
          <p:nvPr/>
        </p:nvSpPr>
        <p:spPr>
          <a:xfrm>
            <a:off x="3491880" y="3212976"/>
            <a:ext cx="647700" cy="1152525"/>
          </a:xfrm>
          <a:prstGeom prst="chevron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4456559" y="3140968"/>
            <a:ext cx="34563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Findet Ihr im Intranet unter </a:t>
            </a:r>
            <a:r>
              <a:rPr lang="de-DE" sz="2800" dirty="0" err="1"/>
              <a:t>job</a:t>
            </a:r>
            <a:r>
              <a:rPr lang="de-DE" sz="2800" dirty="0"/>
              <a:t> </a:t>
            </a:r>
            <a:r>
              <a:rPr lang="de-DE" sz="2800" dirty="0" err="1"/>
              <a:t>safety</a:t>
            </a:r>
            <a:r>
              <a:rPr lang="de-DE" sz="2800" dirty="0"/>
              <a:t>, direkt auf </a:t>
            </a:r>
            <a:r>
              <a:rPr lang="de-DE" sz="2800" dirty="0" smtClean="0"/>
              <a:t>der Startseite</a:t>
            </a:r>
            <a:endParaRPr lang="de-DE" sz="2800" dirty="0"/>
          </a:p>
        </p:txBody>
      </p:sp>
      <p:sp>
        <p:nvSpPr>
          <p:cNvPr id="12" name="Eingekerbter Richtungspfeil 17"/>
          <p:cNvSpPr/>
          <p:nvPr/>
        </p:nvSpPr>
        <p:spPr>
          <a:xfrm rot="5400000">
            <a:off x="5688509" y="4545111"/>
            <a:ext cx="647700" cy="1152525"/>
          </a:xfrm>
          <a:prstGeom prst="chevron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e-DE" sz="1100">
              <a:solidFill>
                <a:schemeClr val="tx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815730" y="5661631"/>
            <a:ext cx="4861139" cy="830997"/>
          </a:xfrm>
          <a:prstGeom prst="rect">
            <a:avLst/>
          </a:prstGeom>
          <a:noFill/>
          <a:ln w="53975" cmpd="thickThin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/>
            </a:lvl1pPr>
          </a:lstStyle>
          <a:p>
            <a:pPr algn="ctr"/>
            <a:r>
              <a:rPr lang="de-DE" sz="2400" dirty="0"/>
              <a:t>Bogen </a:t>
            </a:r>
            <a:r>
              <a:rPr lang="de-DE" sz="2400" dirty="0" smtClean="0"/>
              <a:t>im Personalbüro </a:t>
            </a:r>
            <a:r>
              <a:rPr lang="de-DE" sz="2400" dirty="0"/>
              <a:t>R.:  </a:t>
            </a:r>
            <a:r>
              <a:rPr lang="de-DE" sz="2400" dirty="0" smtClean="0"/>
              <a:t>0.16        </a:t>
            </a:r>
            <a:endParaRPr lang="de-DE" sz="2400" dirty="0"/>
          </a:p>
          <a:p>
            <a:pPr algn="ctr"/>
            <a:r>
              <a:rPr lang="de-DE" sz="2400" dirty="0"/>
              <a:t>einreichen oder per Mail</a:t>
            </a:r>
          </a:p>
        </p:txBody>
      </p:sp>
    </p:spTree>
    <p:extLst>
      <p:ext uri="{BB962C8B-B14F-4D97-AF65-F5344CB8AC3E}">
        <p14:creationId xmlns:p14="http://schemas.microsoft.com/office/powerpoint/2010/main" val="114574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de-DE" u="sng" dirty="0" smtClean="0"/>
              <a:t>4.)  Unfallanzeige</a:t>
            </a:r>
            <a:endParaRPr lang="de-DE" u="sng" dirty="0"/>
          </a:p>
        </p:txBody>
      </p:sp>
      <p:pic>
        <p:nvPicPr>
          <p:cNvPr id="4" name="Grafik 3" descr="Unfallanzeige.docx [Kompatibilitätsmodus] - Microsoft Wor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0" t="20523" r="66545" b="6195"/>
          <a:stretch/>
        </p:blipFill>
        <p:spPr>
          <a:xfrm>
            <a:off x="488887" y="1395822"/>
            <a:ext cx="3078178" cy="4409442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851920" y="1774557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» Nach jedem Vorsprechen beim Durchgangsarzt   </a:t>
            </a:r>
            <a:r>
              <a:rPr lang="de-DE" dirty="0" smtClean="0">
                <a:solidFill>
                  <a:schemeClr val="bg1"/>
                </a:solidFill>
              </a:rPr>
              <a:t>_  ---</a:t>
            </a:r>
            <a:r>
              <a:rPr lang="de-DE" dirty="0" smtClean="0"/>
              <a:t>muss eine Unfallanzeige ausgefüllt werden.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851920" y="2566645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» Das Formular erhält man bei Herrn Schnurre oder         </a:t>
            </a:r>
            <a:r>
              <a:rPr lang="de-DE" dirty="0" smtClean="0">
                <a:solidFill>
                  <a:schemeClr val="bg1"/>
                </a:solidFill>
              </a:rPr>
              <a:t>__</a:t>
            </a:r>
            <a:r>
              <a:rPr lang="de-DE" dirty="0" smtClean="0">
                <a:hlinkClick r:id="rId3"/>
              </a:rPr>
              <a:t>hier</a:t>
            </a:r>
            <a:r>
              <a:rPr lang="de-DE" dirty="0" smtClean="0"/>
              <a:t> im Intranet. 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851920" y="3419708"/>
            <a:ext cx="2709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» Betriebsarzt informieren.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020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de-DE" u="sng" dirty="0" smtClean="0"/>
              <a:t>5.) Nachuntersuchungen</a:t>
            </a:r>
            <a:endParaRPr lang="de-DE" u="sng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1772816"/>
            <a:ext cx="8620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» Die Nachuntersuchung </a:t>
            </a:r>
            <a:r>
              <a:rPr lang="de-DE" dirty="0"/>
              <a:t>erfolgt nach dem Regeluntersuchungsprogramm </a:t>
            </a:r>
            <a:r>
              <a:rPr lang="de-DE" dirty="0" smtClean="0"/>
              <a:t>beim   </a:t>
            </a:r>
            <a:r>
              <a:rPr lang="de-DE" dirty="0" smtClean="0">
                <a:solidFill>
                  <a:schemeClr val="bg1"/>
                </a:solidFill>
              </a:rPr>
              <a:t>_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bg1"/>
                </a:solidFill>
              </a:rPr>
              <a:t>;..</a:t>
            </a:r>
            <a:r>
              <a:rPr lang="de-DE" dirty="0" smtClean="0"/>
              <a:t>Durchgangsarzt oder beim Betriebsarzt.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187624" y="3212976"/>
            <a:ext cx="6611918" cy="120032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Wird bei der verletzten Person eine Infektion festgestellt, so ist sie einer weitergehenden fachärztlichen Betreuung zuzuführen und dem Unfallversicherungsträger (BGW) ist umgehend der Verdacht auf eine Berufskrankheit anzuzeigen.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640712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0BC92BCA9454CBBC355E2BC9825F0" ma:contentTypeVersion="2" ma:contentTypeDescription="Create a new document." ma:contentTypeScope="" ma:versionID="0b5fd5fa7c7dd3b033d07ab793d433a7">
  <xsd:schema xmlns:xsd="http://www.w3.org/2001/XMLSchema" xmlns:xs="http://www.w3.org/2001/XMLSchema" xmlns:p="http://schemas.microsoft.com/office/2006/metadata/properties" xmlns:ns2="b84e15fe-83c5-4c0a-9202-d2c93f9d3bfc" targetNamespace="http://schemas.microsoft.com/office/2006/metadata/properties" ma:root="true" ma:fieldsID="35aa14907431c2867528c3495a714bc0" ns2:_="">
    <xsd:import namespace="b84e15fe-83c5-4c0a-9202-d2c93f9d3bfc"/>
    <xsd:element name="properties">
      <xsd:complexType>
        <xsd:sequence>
          <xsd:element name="documentManagement">
            <xsd:complexType>
              <xsd:all>
                <xsd:element ref="ns2:Kategori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e15fe-83c5-4c0a-9202-d2c93f9d3bfc" elementFormDefault="qualified">
    <xsd:import namespace="http://schemas.microsoft.com/office/2006/documentManagement/types"/>
    <xsd:import namespace="http://schemas.microsoft.com/office/infopath/2007/PartnerControls"/>
    <xsd:element name="Kategorie" ma:index="8" ma:displayName="Kategorie" ma:default="Chemikalien" ma:format="Dropdown" ma:internalName="Kategorie">
      <xsd:simpleType>
        <xsd:restriction base="dms:Choice">
          <xsd:enumeration value="Unterweisungen"/>
          <xsd:enumeration value="Brandschutz"/>
          <xsd:enumeration value="Mutterschutz"/>
          <xsd:enumeration value="Chemikalien"/>
          <xsd:enumeration value="Betriebsanweisungen"/>
          <xsd:enumeration value="Gesetze+Verordnungen"/>
          <xsd:enumeration value="ErsteHilfe"/>
          <xsd:enumeration value="Radiation_Protection"/>
          <xsd:enumeration value="Gefahrstoffregister"/>
          <xsd:enumeration value="Arbeitsunfall"/>
          <xsd:enumeration value="Hygiene+Hautschutz"/>
          <xsd:enumeration value="Büroarbeitsplätz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b84e15fe-83c5-4c0a-9202-d2c93f9d3bfc">Arbeitsunfall</Kategori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87114F-7F8B-4BCD-85D1-11E825E467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4e15fe-83c5-4c0a-9202-d2c93f9d3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33F464-92EA-4048-B61F-288BE7E0EAA2}">
  <ds:schemaRefs>
    <ds:schemaRef ds:uri="http://schemas.microsoft.com/office/2006/metadata/properties"/>
    <ds:schemaRef ds:uri="http://schemas.microsoft.com/office/infopath/2007/PartnerControls"/>
    <ds:schemaRef ds:uri="b84e15fe-83c5-4c0a-9202-d2c93f9d3bfc"/>
  </ds:schemaRefs>
</ds:datastoreItem>
</file>

<file path=customXml/itemProps3.xml><?xml version="1.0" encoding="utf-8"?>
<ds:datastoreItem xmlns:ds="http://schemas.openxmlformats.org/officeDocument/2006/customXml" ds:itemID="{2B5757A4-7BBF-4CD1-96CE-4B97410D80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Bildschirmpräsentation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Vorgehen nach Stich-und Schnittverletzungen</vt:lpstr>
      <vt:lpstr>PowerPoint-Präsentation</vt:lpstr>
      <vt:lpstr>2.)  Fortlaufende Maßnahmen</vt:lpstr>
      <vt:lpstr>3.) Eintrag ins Verbandbuch</vt:lpstr>
      <vt:lpstr>4.)  Unfallanzeige</vt:lpstr>
      <vt:lpstr>5.) Nachuntersuchungen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Vorgehen nach Stich-und Schnitverletzungen</dc:title>
  <dc:creator>temp</dc:creator>
  <cp:lastModifiedBy>robert r.guenther</cp:lastModifiedBy>
  <cp:revision>35</cp:revision>
  <dcterms:created xsi:type="dcterms:W3CDTF">2019-08-16T07:31:53Z</dcterms:created>
  <dcterms:modified xsi:type="dcterms:W3CDTF">2024-03-11T12:54:54Z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0x01010071B0BC92BCA9454CBBC355E2BC9825F0</vt:lpwstr>
  </property>
</Properties>
</file>